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 xmlns:mv="urn:schemas-microsoft-com:mac:vml" xmlns:mc="http://schemas.openxmlformats.org/markup-compatibility/2006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xmlns:mv="urn:schemas-microsoft-com:mac:vml" xmlns:mc="http://schemas.openxmlformats.org/markup-compatibility/2006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134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B85036-8B2E-4E3E-B412-A5DE32AF200F}" type="datetimeFigureOut">
              <a:rPr lang="en-US" smtClean="0"/>
              <a:pPr/>
              <a:t>9/3/2014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68207D-11B3-4A32-967D-0544B31F9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442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8207D-11B3-4A32-967D-0544B31F956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661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Mark was certain that would result in a large and mandatory pay down of the line of credit at best, or a loan that was called by the bank requiring payment in full at worst.  </a:t>
            </a:r>
          </a:p>
          <a:p>
            <a:pPr lvl="1"/>
            <a:r>
              <a:rPr lang="en-US" dirty="0" smtClean="0"/>
              <a:t>The former would result in layoffs; the latter would force a complete shutdown of operations.  Neither consequence was good.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8207D-11B3-4A32-967D-0544B31F956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821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8207D-11B3-4A32-967D-0544B31F956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055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FC529-47B2-4883-B594-70924ECFFA1B}" type="datetimeFigureOut">
              <a:rPr lang="en-US" smtClean="0"/>
              <a:pPr/>
              <a:t>9/3/2014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84AA5-0F10-4EAB-BFF5-7FC9C73ADB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115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FC529-47B2-4883-B594-70924ECFFA1B}" type="datetimeFigureOut">
              <a:rPr lang="en-US" smtClean="0"/>
              <a:pPr/>
              <a:t>9/3/2014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84AA5-0F10-4EAB-BFF5-7FC9C73ADB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825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FC529-47B2-4883-B594-70924ECFFA1B}" type="datetimeFigureOut">
              <a:rPr lang="en-US" smtClean="0"/>
              <a:pPr/>
              <a:t>9/3/2014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84AA5-0F10-4EAB-BFF5-7FC9C73ADB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07995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FC529-47B2-4883-B594-70924ECFFA1B}" type="datetimeFigureOut">
              <a:rPr lang="en-US" smtClean="0"/>
              <a:pPr/>
              <a:t>9/3/2014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84AA5-0F10-4EAB-BFF5-7FC9C73ADB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6739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FC529-47B2-4883-B594-70924ECFFA1B}" type="datetimeFigureOut">
              <a:rPr lang="en-US" smtClean="0"/>
              <a:pPr/>
              <a:t>9/3/2014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84AA5-0F10-4EAB-BFF5-7FC9C73ADB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044244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FC529-47B2-4883-B594-70924ECFFA1B}" type="datetimeFigureOut">
              <a:rPr lang="en-US" smtClean="0"/>
              <a:pPr/>
              <a:t>9/3/2014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84AA5-0F10-4EAB-BFF5-7FC9C73ADB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3451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FC529-47B2-4883-B594-70924ECFFA1B}" type="datetimeFigureOut">
              <a:rPr lang="en-US" smtClean="0"/>
              <a:pPr/>
              <a:t>9/3/2014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84AA5-0F10-4EAB-BFF5-7FC9C73ADB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861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FC529-47B2-4883-B594-70924ECFFA1B}" type="datetimeFigureOut">
              <a:rPr lang="en-US" smtClean="0"/>
              <a:pPr/>
              <a:t>9/3/2014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84AA5-0F10-4EAB-BFF5-7FC9C73ADB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312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FC529-47B2-4883-B594-70924ECFFA1B}" type="datetimeFigureOut">
              <a:rPr lang="en-US" smtClean="0"/>
              <a:pPr/>
              <a:t>9/3/2014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84AA5-0F10-4EAB-BFF5-7FC9C73ADB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751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FC529-47B2-4883-B594-70924ECFFA1B}" type="datetimeFigureOut">
              <a:rPr lang="en-US" smtClean="0"/>
              <a:pPr/>
              <a:t>9/3/2014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84AA5-0F10-4EAB-BFF5-7FC9C73ADB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054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FC529-47B2-4883-B594-70924ECFFA1B}" type="datetimeFigureOut">
              <a:rPr lang="en-US" smtClean="0"/>
              <a:pPr/>
              <a:t>9/3/2014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84AA5-0F10-4EAB-BFF5-7FC9C73ADB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965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FC529-47B2-4883-B594-70924ECFFA1B}" type="datetimeFigureOut">
              <a:rPr lang="en-US" smtClean="0"/>
              <a:pPr/>
              <a:t>9/3/2014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84AA5-0F10-4EAB-BFF5-7FC9C73ADB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451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FC529-47B2-4883-B594-70924ECFFA1B}" type="datetimeFigureOut">
              <a:rPr lang="en-US" smtClean="0"/>
              <a:pPr/>
              <a:t>9/3/2014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84AA5-0F10-4EAB-BFF5-7FC9C73ADB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011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FC529-47B2-4883-B594-70924ECFFA1B}" type="datetimeFigureOut">
              <a:rPr lang="en-US" smtClean="0"/>
              <a:pPr/>
              <a:t>9/3/2014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84AA5-0F10-4EAB-BFF5-7FC9C73ADB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380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FC529-47B2-4883-B594-70924ECFFA1B}" type="datetimeFigureOut">
              <a:rPr lang="en-US" smtClean="0"/>
              <a:pPr/>
              <a:t>9/3/2014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84AA5-0F10-4EAB-BFF5-7FC9C73ADB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127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FC529-47B2-4883-B594-70924ECFFA1B}" type="datetimeFigureOut">
              <a:rPr lang="en-US" smtClean="0"/>
              <a:pPr/>
              <a:t>9/3/2014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84AA5-0F10-4EAB-BFF5-7FC9C73ADB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910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5FC529-47B2-4883-B594-70924ECFFA1B}" type="datetimeFigureOut">
              <a:rPr lang="en-US" smtClean="0"/>
              <a:pPr/>
              <a:t>9/3/2014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0384AA5-0F10-4EAB-BFF5-7FC9C73ADB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37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5800"/>
            <a:ext cx="9144000" cy="14659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493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6553201" cy="3880773"/>
          </a:xfrm>
        </p:spPr>
        <p:txBody>
          <a:bodyPr/>
          <a:lstStyle/>
          <a:p>
            <a:pPr>
              <a:spcAft>
                <a:spcPts val="1200"/>
              </a:spcAft>
              <a:buSzPct val="50000"/>
              <a:buBlip>
                <a:blip r:embed="rId2"/>
              </a:buBlip>
            </a:pPr>
            <a:r>
              <a:rPr lang="en-US" sz="2400" b="1" dirty="0">
                <a:latin typeface="News Gothic MT"/>
                <a:cs typeface="News Gothic MT"/>
              </a:rPr>
              <a:t>T</a:t>
            </a:r>
            <a:r>
              <a:rPr lang="en-US" sz="2400" b="1" dirty="0" smtClean="0">
                <a:latin typeface="News Gothic MT"/>
                <a:cs typeface="News Gothic MT"/>
              </a:rPr>
              <a:t>he CEO quickly increased </a:t>
            </a:r>
            <a:r>
              <a:rPr lang="en-US" sz="2400" b="1" dirty="0">
                <a:latin typeface="News Gothic MT"/>
                <a:cs typeface="News Gothic MT"/>
              </a:rPr>
              <a:t>the size of the </a:t>
            </a:r>
            <a:r>
              <a:rPr lang="en-US" sz="2400" b="1" dirty="0" smtClean="0">
                <a:latin typeface="News Gothic MT"/>
                <a:cs typeface="News Gothic MT"/>
              </a:rPr>
              <a:t>company:</a:t>
            </a:r>
          </a:p>
          <a:p>
            <a:pPr lvl="1">
              <a:spcAft>
                <a:spcPts val="1200"/>
              </a:spcAft>
              <a:buSzPct val="50000"/>
              <a:buBlip>
                <a:blip r:embed="rId2"/>
              </a:buBlip>
            </a:pPr>
            <a:r>
              <a:rPr lang="en-US" sz="2200" dirty="0" smtClean="0">
                <a:latin typeface="News Gothic MT"/>
                <a:cs typeface="News Gothic MT"/>
              </a:rPr>
              <a:t>From </a:t>
            </a:r>
            <a:r>
              <a:rPr lang="en-US" sz="2200" dirty="0">
                <a:latin typeface="News Gothic MT"/>
                <a:cs typeface="News Gothic MT"/>
              </a:rPr>
              <a:t>4</a:t>
            </a:r>
            <a:r>
              <a:rPr lang="en-US" sz="2200" dirty="0" smtClean="0">
                <a:latin typeface="News Gothic MT"/>
                <a:cs typeface="News Gothic MT"/>
              </a:rPr>
              <a:t> </a:t>
            </a:r>
            <a:r>
              <a:rPr lang="en-US" sz="2200" dirty="0">
                <a:latin typeface="News Gothic MT"/>
                <a:cs typeface="News Gothic MT"/>
              </a:rPr>
              <a:t>locations to </a:t>
            </a:r>
            <a:r>
              <a:rPr lang="en-US" sz="2200" dirty="0" smtClean="0">
                <a:latin typeface="News Gothic MT"/>
                <a:cs typeface="News Gothic MT"/>
              </a:rPr>
              <a:t>9.</a:t>
            </a:r>
            <a:endParaRPr lang="en-US" sz="2200" dirty="0" smtClean="0">
              <a:latin typeface="News Gothic MT"/>
              <a:cs typeface="News Gothic MT"/>
            </a:endParaRPr>
          </a:p>
          <a:p>
            <a:pPr lvl="1">
              <a:spcAft>
                <a:spcPts val="1200"/>
              </a:spcAft>
              <a:buSzPct val="50000"/>
              <a:buBlip>
                <a:blip r:embed="rId2"/>
              </a:buBlip>
            </a:pPr>
            <a:r>
              <a:rPr lang="en-US" sz="2200" dirty="0">
                <a:latin typeface="News Gothic MT"/>
                <a:cs typeface="News Gothic MT"/>
              </a:rPr>
              <a:t>F</a:t>
            </a:r>
            <a:r>
              <a:rPr lang="en-US" sz="2200" dirty="0" smtClean="0">
                <a:latin typeface="News Gothic MT"/>
                <a:cs typeface="News Gothic MT"/>
              </a:rPr>
              <a:t>rom </a:t>
            </a:r>
            <a:r>
              <a:rPr lang="en-US" sz="2200" dirty="0">
                <a:latin typeface="News Gothic MT"/>
                <a:cs typeface="News Gothic MT"/>
              </a:rPr>
              <a:t>$20 million in sales to $120 </a:t>
            </a:r>
            <a:r>
              <a:rPr lang="en-US" sz="2200" dirty="0" smtClean="0">
                <a:latin typeface="News Gothic MT"/>
                <a:cs typeface="News Gothic MT"/>
              </a:rPr>
              <a:t>million.</a:t>
            </a:r>
            <a:endParaRPr lang="en-US" sz="2200" dirty="0" smtClean="0">
              <a:latin typeface="News Gothic MT"/>
              <a:cs typeface="News Gothic MT"/>
            </a:endParaRPr>
          </a:p>
          <a:p>
            <a:pPr lvl="1">
              <a:spcAft>
                <a:spcPts val="1200"/>
              </a:spcAft>
              <a:buSzPct val="50000"/>
              <a:buBlip>
                <a:blip r:embed="rId2"/>
              </a:buBlip>
            </a:pPr>
            <a:r>
              <a:rPr lang="en-US" sz="2200" dirty="0">
                <a:latin typeface="News Gothic MT"/>
                <a:cs typeface="News Gothic MT"/>
              </a:rPr>
              <a:t>F</a:t>
            </a:r>
            <a:r>
              <a:rPr lang="en-US" sz="2200" dirty="0" smtClean="0">
                <a:latin typeface="News Gothic MT"/>
                <a:cs typeface="News Gothic MT"/>
              </a:rPr>
              <a:t>rom </a:t>
            </a:r>
            <a:r>
              <a:rPr lang="en-US" sz="2200" dirty="0">
                <a:latin typeface="News Gothic MT"/>
                <a:cs typeface="News Gothic MT"/>
              </a:rPr>
              <a:t>100 employees to </a:t>
            </a:r>
            <a:r>
              <a:rPr lang="en-US" sz="2200" dirty="0" smtClean="0">
                <a:latin typeface="News Gothic MT"/>
                <a:cs typeface="News Gothic MT"/>
              </a:rPr>
              <a:t>400 employees.</a:t>
            </a:r>
            <a:endParaRPr lang="en-US" sz="2200" dirty="0" smtClean="0">
              <a:latin typeface="News Gothic MT"/>
              <a:cs typeface="News Gothic MT"/>
            </a:endParaRPr>
          </a:p>
          <a:p>
            <a:pPr>
              <a:spcAft>
                <a:spcPts val="1200"/>
              </a:spcAft>
              <a:buSzPct val="50000"/>
              <a:buBlip>
                <a:blip r:embed="rId2"/>
              </a:buBlip>
            </a:pPr>
            <a:r>
              <a:rPr lang="en-US" sz="2400" b="1" dirty="0" smtClean="0">
                <a:latin typeface="News Gothic MT"/>
                <a:cs typeface="News Gothic MT"/>
              </a:rPr>
              <a:t>But </a:t>
            </a:r>
            <a:r>
              <a:rPr lang="en-US" sz="2400" b="1" dirty="0">
                <a:latin typeface="News Gothic MT"/>
                <a:cs typeface="News Gothic MT"/>
              </a:rPr>
              <a:t>despite this growth, the bottom line continued to </a:t>
            </a:r>
            <a:r>
              <a:rPr lang="en-US" sz="2400" b="1" dirty="0" smtClean="0">
                <a:latin typeface="News Gothic MT"/>
                <a:cs typeface="News Gothic MT"/>
              </a:rPr>
              <a:t>suffer.</a:t>
            </a:r>
            <a:endParaRPr lang="en-US" sz="2400" b="1" dirty="0">
              <a:latin typeface="News Gothic MT"/>
              <a:cs typeface="News Gothic MT"/>
            </a:endParaRPr>
          </a:p>
          <a:p>
            <a:pPr>
              <a:spcAft>
                <a:spcPts val="1200"/>
              </a:spcAft>
            </a:pPr>
            <a:endParaRPr lang="en-US" dirty="0">
              <a:latin typeface="News Gothic MT"/>
              <a:cs typeface="News Gothic MT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33400" y="228600"/>
            <a:ext cx="5029200" cy="762000"/>
          </a:xfrm>
          <a:prstGeom prst="rect">
            <a:avLst/>
          </a:prstGeom>
          <a:effectLst>
            <a:outerShdw blurRad="63500" sx="102000" sy="102000" algn="ctr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Utopia Std Semibold"/>
                <a:ea typeface="+mj-ea"/>
                <a:cs typeface="Utopia Std Semibold"/>
              </a:rPr>
              <a:t>Growing Pains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Utopia Std Semibold"/>
              <a:ea typeface="+mj-ea"/>
              <a:cs typeface="Utopia Std Semibol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789801"/>
            <a:ext cx="3276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ews Gothic MT"/>
                <a:cs typeface="News Gothic MT"/>
              </a:rPr>
              <a:t>WHISTLING WHILE YOU WORK</a:t>
            </a:r>
            <a:endParaRPr lang="en-US" sz="1200" dirty="0">
              <a:solidFill>
                <a:schemeClr val="accent1">
                  <a:lumMod val="40000"/>
                  <a:lumOff val="60000"/>
                </a:schemeClr>
              </a:solidFill>
              <a:latin typeface="News Gothic MT"/>
              <a:cs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1281628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676400"/>
            <a:ext cx="6781801" cy="4364963"/>
          </a:xfrm>
        </p:spPr>
        <p:txBody>
          <a:bodyPr>
            <a:normAutofit fontScale="92500"/>
          </a:bodyPr>
          <a:lstStyle/>
          <a:p>
            <a:pPr>
              <a:spcAft>
                <a:spcPts val="2400"/>
              </a:spcAft>
              <a:buSzPct val="50000"/>
              <a:buBlip>
                <a:blip r:embed="rId2"/>
              </a:buBlip>
            </a:pPr>
            <a:r>
              <a:rPr lang="en-US" sz="2400" b="1" dirty="0">
                <a:latin typeface="News Gothic MT"/>
                <a:cs typeface="News Gothic MT"/>
              </a:rPr>
              <a:t>T</a:t>
            </a:r>
            <a:r>
              <a:rPr lang="en-US" sz="2400" b="1" dirty="0" smtClean="0">
                <a:latin typeface="News Gothic MT"/>
                <a:cs typeface="News Gothic MT"/>
              </a:rPr>
              <a:t>he </a:t>
            </a:r>
            <a:r>
              <a:rPr lang="en-US" sz="2400" b="1" dirty="0">
                <a:latin typeface="News Gothic MT"/>
                <a:cs typeface="News Gothic MT"/>
              </a:rPr>
              <a:t>maximum available line of credit was approximately $20 </a:t>
            </a:r>
            <a:r>
              <a:rPr lang="en-US" sz="2400" b="1" dirty="0" smtClean="0">
                <a:latin typeface="News Gothic MT"/>
                <a:cs typeface="News Gothic MT"/>
              </a:rPr>
              <a:t>million. </a:t>
            </a:r>
            <a:endParaRPr lang="en-US" sz="2400" b="1" dirty="0" smtClean="0">
              <a:latin typeface="News Gothic MT"/>
              <a:cs typeface="News Gothic MT"/>
            </a:endParaRPr>
          </a:p>
          <a:p>
            <a:pPr lvl="1">
              <a:spcAft>
                <a:spcPts val="2400"/>
              </a:spcAft>
              <a:buSzPct val="50000"/>
              <a:buBlip>
                <a:blip r:embed="rId2"/>
              </a:buBlip>
            </a:pPr>
            <a:r>
              <a:rPr lang="en-US" sz="2200" dirty="0">
                <a:latin typeface="News Gothic MT"/>
                <a:cs typeface="News Gothic MT"/>
              </a:rPr>
              <a:t>L</a:t>
            </a:r>
            <a:r>
              <a:rPr lang="en-US" sz="2200" dirty="0" smtClean="0">
                <a:latin typeface="News Gothic MT"/>
                <a:cs typeface="News Gothic MT"/>
              </a:rPr>
              <a:t>imited </a:t>
            </a:r>
            <a:r>
              <a:rPr lang="en-US" sz="2200" dirty="0">
                <a:latin typeface="News Gothic MT"/>
                <a:cs typeface="News Gothic MT"/>
              </a:rPr>
              <a:t>by 50% of inventory and 80% of accounts </a:t>
            </a:r>
            <a:r>
              <a:rPr lang="en-US" sz="2200" dirty="0" smtClean="0">
                <a:latin typeface="News Gothic MT"/>
                <a:cs typeface="News Gothic MT"/>
              </a:rPr>
              <a:t>receivable.</a:t>
            </a:r>
            <a:endParaRPr lang="en-US" sz="2200" dirty="0" smtClean="0">
              <a:latin typeface="News Gothic MT"/>
              <a:cs typeface="News Gothic MT"/>
            </a:endParaRPr>
          </a:p>
          <a:p>
            <a:pPr>
              <a:spcAft>
                <a:spcPts val="2400"/>
              </a:spcAft>
              <a:buSzPct val="50000"/>
              <a:buBlip>
                <a:blip r:embed="rId2"/>
              </a:buBlip>
            </a:pPr>
            <a:r>
              <a:rPr lang="en-US" sz="2400" b="1" dirty="0">
                <a:latin typeface="News Gothic MT"/>
                <a:cs typeface="News Gothic MT"/>
              </a:rPr>
              <a:t>I</a:t>
            </a:r>
            <a:r>
              <a:rPr lang="en-US" sz="2400" b="1" dirty="0" smtClean="0">
                <a:latin typeface="News Gothic MT"/>
                <a:cs typeface="News Gothic MT"/>
              </a:rPr>
              <a:t>f </a:t>
            </a:r>
            <a:r>
              <a:rPr lang="en-US" sz="2400" b="1" dirty="0">
                <a:latin typeface="News Gothic MT"/>
                <a:cs typeface="News Gothic MT"/>
              </a:rPr>
              <a:t>inventory was $10 million and accounts receivable was $10 million, the company could borrow $13 </a:t>
            </a:r>
            <a:r>
              <a:rPr lang="en-US" sz="2400" b="1" dirty="0" smtClean="0">
                <a:latin typeface="News Gothic MT"/>
                <a:cs typeface="News Gothic MT"/>
              </a:rPr>
              <a:t>million:</a:t>
            </a:r>
          </a:p>
          <a:p>
            <a:pPr lvl="1">
              <a:spcAft>
                <a:spcPts val="2400"/>
              </a:spcAft>
              <a:buSzPct val="50000"/>
              <a:buBlip>
                <a:blip r:embed="rId2"/>
              </a:buBlip>
            </a:pPr>
            <a:r>
              <a:rPr lang="en-US" sz="2200" dirty="0" smtClean="0">
                <a:latin typeface="News Gothic MT"/>
                <a:cs typeface="News Gothic MT"/>
              </a:rPr>
              <a:t> </a:t>
            </a:r>
            <a:r>
              <a:rPr lang="en-US" sz="2200" dirty="0">
                <a:latin typeface="News Gothic MT"/>
                <a:cs typeface="News Gothic MT"/>
              </a:rPr>
              <a:t>((50% of $10M = $5M) + (80% of $10M = $8M</a:t>
            </a:r>
            <a:r>
              <a:rPr lang="en-US" sz="2200" dirty="0" smtClean="0">
                <a:latin typeface="News Gothic MT"/>
                <a:cs typeface="News Gothic MT"/>
              </a:rPr>
              <a:t>))  </a:t>
            </a:r>
            <a:endParaRPr lang="en-US" sz="2200" dirty="0">
              <a:latin typeface="News Gothic MT"/>
              <a:cs typeface="News Gothic MT"/>
            </a:endParaRPr>
          </a:p>
          <a:p>
            <a:pPr>
              <a:spcAft>
                <a:spcPts val="1200"/>
              </a:spcAft>
            </a:pPr>
            <a:endParaRPr lang="en-US" sz="2000" dirty="0">
              <a:latin typeface="News Gothic MT"/>
              <a:cs typeface="News Gothic MT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33400" y="228600"/>
            <a:ext cx="5029200" cy="762000"/>
          </a:xfrm>
          <a:prstGeom prst="rect">
            <a:avLst/>
          </a:prstGeom>
          <a:effectLst>
            <a:outerShdw blurRad="63500" sx="102000" sy="102000" algn="ctr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Utopia Std Semibold"/>
                <a:ea typeface="+mj-ea"/>
                <a:cs typeface="Utopia Std Semibold"/>
              </a:rPr>
              <a:t>Accounting Problems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Utopia Std Semibold"/>
              <a:ea typeface="+mj-ea"/>
              <a:cs typeface="Utopia Std Semibol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789801"/>
            <a:ext cx="3276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ews Gothic MT"/>
                <a:cs typeface="News Gothic MT"/>
              </a:rPr>
              <a:t>WHISTLING WHILE YOU WORK</a:t>
            </a:r>
            <a:endParaRPr lang="en-US" sz="1200" dirty="0">
              <a:solidFill>
                <a:schemeClr val="accent1">
                  <a:lumMod val="40000"/>
                  <a:lumOff val="60000"/>
                </a:schemeClr>
              </a:solidFill>
              <a:latin typeface="News Gothic MT"/>
              <a:cs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32899490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4953000" cy="3880773"/>
          </a:xfrm>
        </p:spPr>
        <p:txBody>
          <a:bodyPr>
            <a:normAutofit fontScale="85000" lnSpcReduction="20000"/>
          </a:bodyPr>
          <a:lstStyle/>
          <a:p>
            <a:pPr>
              <a:spcAft>
                <a:spcPts val="1200"/>
              </a:spcAft>
              <a:buSzPct val="50000"/>
              <a:buBlip>
                <a:blip r:embed="rId2"/>
              </a:buBlip>
            </a:pPr>
            <a:r>
              <a:rPr lang="en-US" sz="2400" b="1" dirty="0" smtClean="0">
                <a:latin typeface="News Gothic MT"/>
                <a:cs typeface="News Gothic MT"/>
              </a:rPr>
              <a:t>Mark’s focus: </a:t>
            </a:r>
          </a:p>
          <a:p>
            <a:pPr lvl="1">
              <a:spcAft>
                <a:spcPts val="1200"/>
              </a:spcAft>
              <a:buSzPct val="50000"/>
              <a:buBlip>
                <a:blip r:embed="rId2"/>
              </a:buBlip>
            </a:pPr>
            <a:r>
              <a:rPr lang="en-US" sz="2200" dirty="0" smtClean="0">
                <a:latin typeface="News Gothic MT"/>
                <a:cs typeface="News Gothic MT"/>
              </a:rPr>
              <a:t>Cut expenses</a:t>
            </a:r>
          </a:p>
          <a:p>
            <a:pPr lvl="1">
              <a:spcAft>
                <a:spcPts val="1200"/>
              </a:spcAft>
              <a:buSzPct val="50000"/>
              <a:buBlip>
                <a:blip r:embed="rId2"/>
              </a:buBlip>
            </a:pPr>
            <a:r>
              <a:rPr lang="en-US" sz="2200" dirty="0" smtClean="0">
                <a:latin typeface="News Gothic MT"/>
                <a:cs typeface="News Gothic MT"/>
              </a:rPr>
              <a:t>Make all existing locations profitable </a:t>
            </a:r>
            <a:endParaRPr lang="en-US" sz="2200" dirty="0">
              <a:latin typeface="News Gothic MT"/>
              <a:cs typeface="News Gothic MT"/>
            </a:endParaRPr>
          </a:p>
          <a:p>
            <a:pPr>
              <a:spcAft>
                <a:spcPts val="1200"/>
              </a:spcAft>
              <a:buSzPct val="50000"/>
              <a:buBlip>
                <a:blip r:embed="rId2"/>
              </a:buBlip>
            </a:pPr>
            <a:r>
              <a:rPr lang="en-US" sz="2400" b="1" dirty="0" smtClean="0">
                <a:latin typeface="News Gothic MT"/>
                <a:cs typeface="News Gothic MT"/>
              </a:rPr>
              <a:t>Mike’s focus</a:t>
            </a:r>
          </a:p>
          <a:p>
            <a:pPr lvl="1">
              <a:spcAft>
                <a:spcPts val="1200"/>
              </a:spcAft>
              <a:buSzPct val="50000"/>
              <a:buBlip>
                <a:blip r:embed="rId2"/>
              </a:buBlip>
            </a:pPr>
            <a:r>
              <a:rPr lang="en-US" sz="2200" dirty="0" smtClean="0">
                <a:latin typeface="News Gothic MT"/>
                <a:cs typeface="News Gothic MT"/>
              </a:rPr>
              <a:t>Sales</a:t>
            </a:r>
          </a:p>
          <a:p>
            <a:pPr lvl="1">
              <a:spcAft>
                <a:spcPts val="1200"/>
              </a:spcAft>
              <a:buSzPct val="50000"/>
              <a:buBlip>
                <a:blip r:embed="rId2"/>
              </a:buBlip>
            </a:pPr>
            <a:r>
              <a:rPr lang="en-US" sz="2200" dirty="0" smtClean="0">
                <a:latin typeface="News Gothic MT"/>
                <a:cs typeface="News Gothic MT"/>
              </a:rPr>
              <a:t>Net Income</a:t>
            </a:r>
          </a:p>
          <a:p>
            <a:pPr>
              <a:spcAft>
                <a:spcPts val="1200"/>
              </a:spcAft>
              <a:buSzPct val="50000"/>
              <a:buBlip>
                <a:blip r:embed="rId2"/>
              </a:buBlip>
            </a:pPr>
            <a:r>
              <a:rPr lang="en-US" sz="2400" b="1" dirty="0" smtClean="0">
                <a:latin typeface="News Gothic MT"/>
                <a:cs typeface="News Gothic MT"/>
              </a:rPr>
              <a:t>Mark answered to bankers and vendors not being </a:t>
            </a:r>
            <a:r>
              <a:rPr lang="en-US" sz="2400" b="1" dirty="0" smtClean="0">
                <a:latin typeface="News Gothic MT"/>
                <a:cs typeface="News Gothic MT"/>
              </a:rPr>
              <a:t>paid.</a:t>
            </a:r>
            <a:endParaRPr lang="en-US" sz="2400" b="1" dirty="0" smtClean="0">
              <a:latin typeface="News Gothic MT"/>
              <a:cs typeface="News Gothic MT"/>
            </a:endParaRPr>
          </a:p>
          <a:p>
            <a:pPr>
              <a:spcAft>
                <a:spcPts val="1200"/>
              </a:spcAft>
              <a:buSzPct val="50000"/>
              <a:buBlip>
                <a:blip r:embed="rId2"/>
              </a:buBlip>
            </a:pPr>
            <a:endParaRPr lang="en-US" dirty="0">
              <a:latin typeface="News Gothic MT"/>
              <a:cs typeface="News Gothic M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752600"/>
            <a:ext cx="2609088" cy="3657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533400" y="228600"/>
            <a:ext cx="5029200" cy="762000"/>
          </a:xfrm>
          <a:prstGeom prst="rect">
            <a:avLst/>
          </a:prstGeom>
          <a:effectLst>
            <a:outerShdw blurRad="63500" sx="102000" sy="102000" algn="ctr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Utopia Std Semibold"/>
                <a:ea typeface="+mj-ea"/>
                <a:cs typeface="Utopia Std Semibold"/>
              </a:rPr>
              <a:t>The Dilemma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Utopia Std Semibold"/>
              <a:ea typeface="+mj-ea"/>
              <a:cs typeface="Utopia Std Semibold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789801"/>
            <a:ext cx="3276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ews Gothic MT"/>
                <a:cs typeface="News Gothic MT"/>
              </a:rPr>
              <a:t>WHISTLING WHILE YOU WORK</a:t>
            </a:r>
            <a:endParaRPr lang="en-US" sz="1200" dirty="0">
              <a:solidFill>
                <a:schemeClr val="accent1">
                  <a:lumMod val="40000"/>
                  <a:lumOff val="60000"/>
                </a:schemeClr>
              </a:solidFill>
              <a:latin typeface="News Gothic MT"/>
              <a:cs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32409262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7848601" cy="4114800"/>
          </a:xfrm>
        </p:spPr>
        <p:txBody>
          <a:bodyPr>
            <a:normAutofit fontScale="55000" lnSpcReduction="20000"/>
          </a:bodyPr>
          <a:lstStyle/>
          <a:p>
            <a:pPr>
              <a:spcAft>
                <a:spcPts val="1200"/>
              </a:spcAft>
              <a:buSzPct val="50000"/>
              <a:buBlip>
                <a:blip r:embed="rId2"/>
              </a:buBlip>
            </a:pPr>
            <a:r>
              <a:rPr lang="en-US" sz="3400" b="1" dirty="0">
                <a:latin typeface="News Gothic MT"/>
                <a:cs typeface="News Gothic MT"/>
              </a:rPr>
              <a:t>Mike believed that cash shortages were not his problem, but Mark’s. </a:t>
            </a:r>
            <a:r>
              <a:rPr lang="en-US" sz="3400" b="1" dirty="0" smtClean="0">
                <a:latin typeface="News Gothic MT"/>
                <a:cs typeface="News Gothic MT"/>
              </a:rPr>
              <a:t>His solution:</a:t>
            </a:r>
          </a:p>
          <a:p>
            <a:pPr lvl="1">
              <a:spcAft>
                <a:spcPts val="1200"/>
              </a:spcAft>
              <a:buSzPct val="50000"/>
              <a:buBlip>
                <a:blip r:embed="rId2"/>
              </a:buBlip>
            </a:pPr>
            <a:r>
              <a:rPr lang="en-US" sz="3100" dirty="0">
                <a:latin typeface="News Gothic MT"/>
                <a:cs typeface="News Gothic MT"/>
              </a:rPr>
              <a:t>Q</a:t>
            </a:r>
            <a:r>
              <a:rPr lang="en-US" sz="3100" dirty="0" smtClean="0">
                <a:latin typeface="News Gothic MT"/>
                <a:cs typeface="News Gothic MT"/>
              </a:rPr>
              <a:t>ualify </a:t>
            </a:r>
            <a:r>
              <a:rPr lang="en-US" sz="3100" dirty="0">
                <a:latin typeface="News Gothic MT"/>
                <a:cs typeface="News Gothic MT"/>
              </a:rPr>
              <a:t>for bigger and bigger draws from the line of credit.  </a:t>
            </a:r>
            <a:endParaRPr lang="en-US" sz="3100" dirty="0" smtClean="0">
              <a:latin typeface="News Gothic MT"/>
              <a:cs typeface="News Gothic MT"/>
            </a:endParaRPr>
          </a:p>
          <a:p>
            <a:pPr lvl="1">
              <a:spcAft>
                <a:spcPts val="1200"/>
              </a:spcAft>
              <a:buSzPct val="50000"/>
              <a:buBlip>
                <a:blip r:embed="rId2"/>
              </a:buBlip>
            </a:pPr>
            <a:r>
              <a:rPr lang="en-US" sz="3100" dirty="0" smtClean="0">
                <a:latin typeface="News Gothic MT"/>
                <a:cs typeface="News Gothic MT"/>
              </a:rPr>
              <a:t>Maximize </a:t>
            </a:r>
            <a:r>
              <a:rPr lang="en-US" sz="3100" dirty="0">
                <a:latin typeface="News Gothic MT"/>
                <a:cs typeface="News Gothic MT"/>
              </a:rPr>
              <a:t>accounts receivable and inventory.  </a:t>
            </a:r>
            <a:endParaRPr lang="en-US" sz="3100" dirty="0" smtClean="0">
              <a:latin typeface="News Gothic MT"/>
              <a:cs typeface="News Gothic MT"/>
            </a:endParaRPr>
          </a:p>
          <a:p>
            <a:pPr lvl="0">
              <a:spcAft>
                <a:spcPts val="1200"/>
              </a:spcAft>
              <a:buClr>
                <a:srgbClr val="AD84C6"/>
              </a:buClr>
              <a:buSzPct val="50000"/>
              <a:buBlip>
                <a:blip r:embed="rId2"/>
              </a:buBlip>
            </a:pPr>
            <a:r>
              <a:rPr lang="en-US" sz="3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News Gothic MT"/>
                <a:cs typeface="News Gothic MT"/>
              </a:rPr>
              <a:t>Raw balances were large enough to warrant more cash.</a:t>
            </a:r>
            <a:endParaRPr lang="en-US" sz="3400" b="1" dirty="0">
              <a:solidFill>
                <a:prstClr val="black">
                  <a:lumMod val="75000"/>
                  <a:lumOff val="25000"/>
                </a:prstClr>
              </a:solidFill>
              <a:latin typeface="News Gothic MT"/>
              <a:cs typeface="News Gothic MT"/>
            </a:endParaRPr>
          </a:p>
          <a:p>
            <a:pPr lvl="2">
              <a:spcAft>
                <a:spcPts val="1200"/>
              </a:spcAft>
              <a:buSzPct val="50000"/>
              <a:buBlip>
                <a:blip r:embed="rId2"/>
              </a:buBlip>
            </a:pPr>
            <a:r>
              <a:rPr lang="en-US" sz="3100" dirty="0" smtClean="0">
                <a:latin typeface="News Gothic MT"/>
                <a:cs typeface="News Gothic MT"/>
              </a:rPr>
              <a:t>Many balances </a:t>
            </a:r>
            <a:r>
              <a:rPr lang="en-US" sz="3100" dirty="0">
                <a:latin typeface="News Gothic MT"/>
                <a:cs typeface="News Gothic MT"/>
              </a:rPr>
              <a:t>were comprised of delinquent accounts receivable and inventory that had been on the shelves in excess of 20 years.  </a:t>
            </a:r>
            <a:endParaRPr lang="en-US" sz="3100" dirty="0" smtClean="0">
              <a:latin typeface="News Gothic MT"/>
              <a:cs typeface="News Gothic MT"/>
            </a:endParaRPr>
          </a:p>
          <a:p>
            <a:pPr lvl="2">
              <a:spcAft>
                <a:spcPts val="1200"/>
              </a:spcAft>
              <a:buSzPct val="50000"/>
              <a:buBlip>
                <a:blip r:embed="rId2"/>
              </a:buBlip>
            </a:pPr>
            <a:r>
              <a:rPr lang="en-US" sz="3100" dirty="0" smtClean="0">
                <a:latin typeface="News Gothic MT"/>
                <a:cs typeface="News Gothic MT"/>
              </a:rPr>
              <a:t>The </a:t>
            </a:r>
            <a:r>
              <a:rPr lang="en-US" sz="3100" dirty="0">
                <a:latin typeface="News Gothic MT"/>
                <a:cs typeface="News Gothic MT"/>
              </a:rPr>
              <a:t>bank wanted to lend on collectible accounts receivable and salable inventory, not on delinquent balances and obsolete inventory</a:t>
            </a:r>
            <a:r>
              <a:rPr lang="en-US" sz="3100" dirty="0" smtClean="0">
                <a:latin typeface="News Gothic MT"/>
                <a:cs typeface="News Gothic MT"/>
              </a:rPr>
              <a:t>.</a:t>
            </a:r>
          </a:p>
          <a:p>
            <a:pPr lvl="2">
              <a:spcAft>
                <a:spcPts val="1200"/>
              </a:spcAft>
            </a:pPr>
            <a:endParaRPr lang="en-US" sz="2600" dirty="0">
              <a:latin typeface="News Gothic MT"/>
              <a:cs typeface="News Gothic MT"/>
            </a:endParaRPr>
          </a:p>
          <a:p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33400" y="228600"/>
            <a:ext cx="5029200" cy="762000"/>
          </a:xfrm>
          <a:prstGeom prst="rect">
            <a:avLst/>
          </a:prstGeom>
          <a:effectLst>
            <a:outerShdw blurRad="63500" sx="102000" sy="102000" algn="ctr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Utopia Std Semibold"/>
                <a:ea typeface="+mj-ea"/>
                <a:cs typeface="Utopia Std Semibold"/>
              </a:rPr>
              <a:t>The Dilemma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Utopia Std Semibold"/>
              <a:ea typeface="+mj-ea"/>
              <a:cs typeface="Utopia Std Semibol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789801"/>
            <a:ext cx="3276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ews Gothic MT"/>
                <a:cs typeface="News Gothic MT"/>
              </a:rPr>
              <a:t>WHISTLING WHILE YOU WORK</a:t>
            </a:r>
            <a:endParaRPr lang="en-US" sz="1200" dirty="0">
              <a:solidFill>
                <a:schemeClr val="accent1">
                  <a:lumMod val="40000"/>
                  <a:lumOff val="60000"/>
                </a:schemeClr>
              </a:solidFill>
              <a:latin typeface="News Gothic MT"/>
              <a:cs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35225629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5086" y="1910427"/>
            <a:ext cx="6347714" cy="3880773"/>
          </a:xfrm>
        </p:spPr>
        <p:txBody>
          <a:bodyPr>
            <a:normAutofit lnSpcReduction="10000"/>
          </a:bodyPr>
          <a:lstStyle/>
          <a:p>
            <a:pPr>
              <a:spcAft>
                <a:spcPts val="1200"/>
              </a:spcAft>
              <a:buSzPct val="50000"/>
              <a:buBlip>
                <a:blip r:embed="rId2"/>
              </a:buBlip>
            </a:pPr>
            <a:r>
              <a:rPr lang="en-US" sz="2400" b="1" dirty="0">
                <a:latin typeface="News Gothic MT"/>
                <a:cs typeface="News Gothic MT"/>
              </a:rPr>
              <a:t>The loan agreement contained </a:t>
            </a:r>
            <a:r>
              <a:rPr lang="en-US" sz="2400" b="1" dirty="0" smtClean="0">
                <a:latin typeface="News Gothic MT"/>
                <a:cs typeface="News Gothic MT"/>
              </a:rPr>
              <a:t>loan covenants </a:t>
            </a:r>
            <a:r>
              <a:rPr lang="en-US" sz="2400" b="1" dirty="0">
                <a:latin typeface="News Gothic MT"/>
                <a:cs typeface="News Gothic MT"/>
              </a:rPr>
              <a:t>which required a certain level of profitability and financial ratios indices.  </a:t>
            </a:r>
            <a:endParaRPr lang="en-US" sz="2400" b="1" dirty="0" smtClean="0">
              <a:latin typeface="News Gothic MT"/>
              <a:cs typeface="News Gothic MT"/>
            </a:endParaRPr>
          </a:p>
          <a:p>
            <a:pPr>
              <a:spcAft>
                <a:spcPts val="1200"/>
              </a:spcAft>
              <a:buSzPct val="50000"/>
              <a:buBlip>
                <a:blip r:embed="rId2"/>
              </a:buBlip>
            </a:pPr>
            <a:r>
              <a:rPr lang="en-US" sz="2400" b="1" dirty="0" smtClean="0">
                <a:latin typeface="News Gothic MT"/>
                <a:cs typeface="News Gothic MT"/>
              </a:rPr>
              <a:t>Mark </a:t>
            </a:r>
            <a:r>
              <a:rPr lang="en-US" sz="2400" b="1" dirty="0" smtClean="0">
                <a:latin typeface="News Gothic MT"/>
                <a:cs typeface="News Gothic MT"/>
              </a:rPr>
              <a:t>was </a:t>
            </a:r>
            <a:r>
              <a:rPr lang="en-US" sz="2400" b="1" dirty="0" smtClean="0">
                <a:latin typeface="News Gothic MT"/>
                <a:cs typeface="News Gothic MT"/>
              </a:rPr>
              <a:t>concerned </a:t>
            </a:r>
            <a:r>
              <a:rPr lang="en-US" sz="2400" b="1" dirty="0" smtClean="0">
                <a:latin typeface="News Gothic MT"/>
                <a:cs typeface="News Gothic MT"/>
              </a:rPr>
              <a:t>with: </a:t>
            </a:r>
          </a:p>
          <a:p>
            <a:pPr lvl="1">
              <a:spcAft>
                <a:spcPts val="1200"/>
              </a:spcAft>
              <a:buSzPct val="50000"/>
              <a:buBlip>
                <a:blip r:embed="rId2"/>
              </a:buBlip>
            </a:pPr>
            <a:r>
              <a:rPr lang="en-US" sz="2200" dirty="0">
                <a:latin typeface="News Gothic MT"/>
                <a:cs typeface="News Gothic MT"/>
              </a:rPr>
              <a:t>H</a:t>
            </a:r>
            <a:r>
              <a:rPr lang="en-US" sz="2200" dirty="0" smtClean="0">
                <a:latin typeface="News Gothic MT"/>
                <a:cs typeface="News Gothic MT"/>
              </a:rPr>
              <a:t>ow </a:t>
            </a:r>
            <a:r>
              <a:rPr lang="en-US" sz="2200" dirty="0">
                <a:latin typeface="News Gothic MT"/>
                <a:cs typeface="News Gothic MT"/>
              </a:rPr>
              <a:t>much </a:t>
            </a:r>
            <a:r>
              <a:rPr lang="en-US" sz="2200" dirty="0" smtClean="0">
                <a:latin typeface="News Gothic MT"/>
                <a:cs typeface="News Gothic MT"/>
              </a:rPr>
              <a:t>could be </a:t>
            </a:r>
            <a:r>
              <a:rPr lang="en-US" sz="2200" dirty="0" smtClean="0">
                <a:latin typeface="News Gothic MT"/>
                <a:cs typeface="News Gothic MT"/>
              </a:rPr>
              <a:t>borrowed.</a:t>
            </a:r>
            <a:endParaRPr lang="en-US" sz="2200" dirty="0" smtClean="0">
              <a:latin typeface="News Gothic MT"/>
              <a:cs typeface="News Gothic MT"/>
            </a:endParaRPr>
          </a:p>
          <a:p>
            <a:pPr lvl="1">
              <a:spcAft>
                <a:spcPts val="1200"/>
              </a:spcAft>
              <a:buSzPct val="50000"/>
              <a:buBlip>
                <a:blip r:embed="rId2"/>
              </a:buBlip>
            </a:pPr>
            <a:r>
              <a:rPr lang="en-US" sz="2200" dirty="0">
                <a:latin typeface="News Gothic MT"/>
                <a:cs typeface="News Gothic MT"/>
              </a:rPr>
              <a:t>H</a:t>
            </a:r>
            <a:r>
              <a:rPr lang="en-US" sz="2200" dirty="0" smtClean="0">
                <a:latin typeface="News Gothic MT"/>
                <a:cs typeface="News Gothic MT"/>
              </a:rPr>
              <a:t>ow the company was </a:t>
            </a:r>
            <a:r>
              <a:rPr lang="en-US" sz="2200" dirty="0">
                <a:latin typeface="News Gothic MT"/>
                <a:cs typeface="News Gothic MT"/>
              </a:rPr>
              <a:t>performing relative to the loan </a:t>
            </a:r>
            <a:r>
              <a:rPr lang="en-US" sz="2200" dirty="0" smtClean="0">
                <a:latin typeface="News Gothic MT"/>
                <a:cs typeface="News Gothic MT"/>
              </a:rPr>
              <a:t>covenants.</a:t>
            </a:r>
            <a:endParaRPr lang="en-US" sz="2200" dirty="0">
              <a:latin typeface="News Gothic MT"/>
              <a:cs typeface="News Gothic MT"/>
            </a:endParaRPr>
          </a:p>
          <a:p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33400" y="228600"/>
            <a:ext cx="5029200" cy="762000"/>
          </a:xfrm>
          <a:prstGeom prst="rect">
            <a:avLst/>
          </a:prstGeom>
          <a:effectLst>
            <a:outerShdw blurRad="63500" sx="102000" sy="102000" algn="ctr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Utopia Std Semibold"/>
                <a:ea typeface="+mj-ea"/>
                <a:cs typeface="Utopia Std Semibold"/>
              </a:rPr>
              <a:t>Loan Covenants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Utopia Std Semibold"/>
              <a:ea typeface="+mj-ea"/>
              <a:cs typeface="Utopia Std Semibol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789801"/>
            <a:ext cx="3276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ews Gothic MT"/>
                <a:cs typeface="News Gothic MT"/>
              </a:rPr>
              <a:t>WHISTLING WHILE YOU WORK</a:t>
            </a:r>
            <a:endParaRPr lang="en-US" sz="1200" dirty="0">
              <a:solidFill>
                <a:schemeClr val="accent1">
                  <a:lumMod val="40000"/>
                  <a:lumOff val="60000"/>
                </a:schemeClr>
              </a:solidFill>
              <a:latin typeface="News Gothic MT"/>
              <a:cs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3759089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6769291" cy="3880773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SzPct val="50000"/>
              <a:buBlip>
                <a:blip r:embed="rId3"/>
              </a:buBlip>
            </a:pPr>
            <a:r>
              <a:rPr lang="en-US" sz="2400" b="1" dirty="0">
                <a:latin typeface="News Gothic MT"/>
                <a:cs typeface="News Gothic MT"/>
              </a:rPr>
              <a:t>An increase in the allowance for doubtful accounts and the reserve for obsolete inventory would </a:t>
            </a:r>
            <a:r>
              <a:rPr lang="en-US" sz="2400" b="1" dirty="0" smtClean="0">
                <a:latin typeface="News Gothic MT"/>
                <a:cs typeface="News Gothic MT"/>
              </a:rPr>
              <a:t>have: </a:t>
            </a:r>
          </a:p>
          <a:p>
            <a:pPr lvl="1">
              <a:spcAft>
                <a:spcPts val="1200"/>
              </a:spcAft>
              <a:buSzPct val="50000"/>
              <a:buBlip>
                <a:blip r:embed="rId3"/>
              </a:buBlip>
            </a:pPr>
            <a:r>
              <a:rPr lang="en-US" sz="2200" dirty="0">
                <a:latin typeface="News Gothic MT"/>
                <a:cs typeface="News Gothic MT"/>
              </a:rPr>
              <a:t>P</a:t>
            </a:r>
            <a:r>
              <a:rPr lang="en-US" sz="2200" dirty="0" smtClean="0">
                <a:latin typeface="News Gothic MT"/>
                <a:cs typeface="News Gothic MT"/>
              </a:rPr>
              <a:t>ushed </a:t>
            </a:r>
            <a:r>
              <a:rPr lang="en-US" sz="2200" dirty="0">
                <a:latin typeface="News Gothic MT"/>
                <a:cs typeface="News Gothic MT"/>
              </a:rPr>
              <a:t>the company out of compliance with multiple loan </a:t>
            </a:r>
            <a:r>
              <a:rPr lang="en-US" sz="2200" dirty="0" smtClean="0">
                <a:latin typeface="News Gothic MT"/>
                <a:cs typeface="News Gothic MT"/>
              </a:rPr>
              <a:t>covenants.</a:t>
            </a:r>
            <a:endParaRPr lang="en-US" sz="2200" dirty="0" smtClean="0">
              <a:latin typeface="News Gothic MT"/>
              <a:cs typeface="News Gothic MT"/>
            </a:endParaRPr>
          </a:p>
          <a:p>
            <a:pPr lvl="1">
              <a:spcAft>
                <a:spcPts val="1200"/>
              </a:spcAft>
              <a:buSzPct val="50000"/>
              <a:buBlip>
                <a:blip r:embed="rId3"/>
              </a:buBlip>
            </a:pPr>
            <a:r>
              <a:rPr lang="en-US" sz="2200" dirty="0">
                <a:latin typeface="News Gothic MT"/>
                <a:cs typeface="News Gothic MT"/>
              </a:rPr>
              <a:t>D</a:t>
            </a:r>
            <a:r>
              <a:rPr lang="en-US" sz="2200" dirty="0" smtClean="0">
                <a:latin typeface="News Gothic MT"/>
                <a:cs typeface="News Gothic MT"/>
              </a:rPr>
              <a:t>ecreased </a:t>
            </a:r>
            <a:r>
              <a:rPr lang="en-US" sz="2200" dirty="0">
                <a:latin typeface="News Gothic MT"/>
                <a:cs typeface="News Gothic MT"/>
              </a:rPr>
              <a:t>the amount available for </a:t>
            </a:r>
            <a:r>
              <a:rPr lang="en-US" sz="2200" dirty="0" smtClean="0">
                <a:latin typeface="News Gothic MT"/>
                <a:cs typeface="News Gothic MT"/>
              </a:rPr>
              <a:t>borrowing. </a:t>
            </a:r>
            <a:r>
              <a:rPr lang="en-US" sz="2000" dirty="0" smtClean="0">
                <a:latin typeface="News Gothic MT"/>
                <a:cs typeface="News Gothic MT"/>
              </a:rPr>
              <a:t> </a:t>
            </a:r>
            <a:endParaRPr lang="en-US" sz="2000" dirty="0" smtClean="0">
              <a:latin typeface="News Gothic MT"/>
              <a:cs typeface="News Gothic MT"/>
            </a:endParaRPr>
          </a:p>
          <a:p>
            <a:pPr>
              <a:spcAft>
                <a:spcPts val="1200"/>
              </a:spcAft>
            </a:pPr>
            <a:endParaRPr lang="en-US" dirty="0">
              <a:latin typeface="News Gothic MT"/>
              <a:cs typeface="News Gothic MT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33400" y="228600"/>
            <a:ext cx="5029200" cy="762000"/>
          </a:xfrm>
          <a:prstGeom prst="rect">
            <a:avLst/>
          </a:prstGeom>
          <a:effectLst>
            <a:outerShdw blurRad="63500" sx="102000" sy="102000" algn="ctr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Utopia Std Semibold"/>
                <a:ea typeface="+mj-ea"/>
                <a:cs typeface="Utopia Std Semibold"/>
              </a:rPr>
              <a:t>Accounting Tricks?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Utopia Std Semibold"/>
              <a:ea typeface="+mj-ea"/>
              <a:cs typeface="Utopia Std Semibol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789801"/>
            <a:ext cx="3276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ews Gothic MT"/>
                <a:cs typeface="News Gothic MT"/>
              </a:rPr>
              <a:t>WHISTLING WHILE YOU WORK</a:t>
            </a:r>
            <a:endParaRPr lang="en-US" sz="1200" dirty="0">
              <a:solidFill>
                <a:schemeClr val="accent1">
                  <a:lumMod val="40000"/>
                  <a:lumOff val="60000"/>
                </a:schemeClr>
              </a:solidFill>
              <a:latin typeface="News Gothic MT"/>
              <a:cs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56966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1905000"/>
            <a:ext cx="4038600" cy="35052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SzPct val="50000"/>
              <a:buBlip>
                <a:blip r:embed="rId2"/>
              </a:buBlip>
            </a:pPr>
            <a:r>
              <a:rPr lang="en-US" sz="2000" b="1" dirty="0" smtClean="0">
                <a:latin typeface="News Gothic MT"/>
                <a:cs typeface="News Gothic MT"/>
              </a:rPr>
              <a:t>Mark’s solution: </a:t>
            </a:r>
          </a:p>
          <a:p>
            <a:pPr lvl="1">
              <a:spcAft>
                <a:spcPts val="1200"/>
              </a:spcAft>
              <a:buSzPct val="50000"/>
              <a:buBlip>
                <a:blip r:embed="rId2"/>
              </a:buBlip>
            </a:pPr>
            <a:r>
              <a:rPr lang="en-US" sz="2000" dirty="0">
                <a:latin typeface="News Gothic MT"/>
                <a:cs typeface="News Gothic MT"/>
              </a:rPr>
              <a:t>U</a:t>
            </a:r>
            <a:r>
              <a:rPr lang="en-US" sz="2000" dirty="0" smtClean="0">
                <a:latin typeface="News Gothic MT"/>
                <a:cs typeface="News Gothic MT"/>
              </a:rPr>
              <a:t>nderstate </a:t>
            </a:r>
            <a:r>
              <a:rPr lang="en-US" sz="2000" dirty="0">
                <a:latin typeface="News Gothic MT"/>
                <a:cs typeface="News Gothic MT"/>
              </a:rPr>
              <a:t>the allowance for doubtful accounts and the </a:t>
            </a:r>
            <a:r>
              <a:rPr lang="en-US" sz="2000" dirty="0" smtClean="0">
                <a:latin typeface="News Gothic MT"/>
                <a:cs typeface="News Gothic MT"/>
              </a:rPr>
              <a:t>reserve.</a:t>
            </a:r>
            <a:endParaRPr lang="en-US" sz="2000" dirty="0" smtClean="0">
              <a:latin typeface="News Gothic MT"/>
              <a:cs typeface="News Gothic MT"/>
            </a:endParaRPr>
          </a:p>
          <a:p>
            <a:pPr lvl="1">
              <a:spcAft>
                <a:spcPts val="1200"/>
              </a:spcAft>
              <a:buSzPct val="50000"/>
              <a:buBlip>
                <a:blip r:embed="rId2"/>
              </a:buBlip>
            </a:pPr>
            <a:r>
              <a:rPr lang="en-US" sz="2000" dirty="0" smtClean="0">
                <a:latin typeface="News Gothic MT"/>
                <a:cs typeface="News Gothic MT"/>
              </a:rPr>
              <a:t>Jackie </a:t>
            </a:r>
            <a:r>
              <a:rPr lang="en-US" sz="2000" dirty="0" smtClean="0">
                <a:latin typeface="News Gothic MT"/>
                <a:cs typeface="News Gothic MT"/>
              </a:rPr>
              <a:t>refused.</a:t>
            </a:r>
            <a:endParaRPr lang="en-US" sz="2000" dirty="0">
              <a:latin typeface="News Gothic MT"/>
              <a:cs typeface="News Gothic M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828800"/>
            <a:ext cx="3657600" cy="26090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533400" y="228600"/>
            <a:ext cx="5029200" cy="762000"/>
          </a:xfrm>
          <a:prstGeom prst="rect">
            <a:avLst/>
          </a:prstGeom>
          <a:effectLst>
            <a:outerShdw blurRad="63500" sx="102000" sy="102000" algn="ctr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Utopia Std Semibold"/>
                <a:ea typeface="+mj-ea"/>
                <a:cs typeface="Utopia Std Semibold"/>
              </a:rPr>
              <a:t>Accounting Tricks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Utopia Std Semibold"/>
              <a:ea typeface="+mj-ea"/>
              <a:cs typeface="Utopia Std Semibold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789801"/>
            <a:ext cx="3276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ews Gothic MT"/>
                <a:cs typeface="News Gothic MT"/>
              </a:rPr>
              <a:t>WHISTLING WHILE YOU WORK</a:t>
            </a:r>
            <a:endParaRPr lang="en-US" sz="1200" dirty="0">
              <a:solidFill>
                <a:schemeClr val="accent1">
                  <a:lumMod val="40000"/>
                  <a:lumOff val="60000"/>
                </a:schemeClr>
              </a:solidFill>
              <a:latin typeface="News Gothic MT"/>
              <a:cs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1760719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676400"/>
            <a:ext cx="6400802" cy="3810000"/>
          </a:xfrm>
        </p:spPr>
        <p:txBody>
          <a:bodyPr>
            <a:normAutofit lnSpcReduction="10000"/>
          </a:bodyPr>
          <a:lstStyle/>
          <a:p>
            <a:pPr>
              <a:spcAft>
                <a:spcPts val="1800"/>
              </a:spcAft>
              <a:buSzPct val="50000"/>
              <a:buBlip>
                <a:blip r:embed="rId2"/>
              </a:buBlip>
            </a:pPr>
            <a:r>
              <a:rPr lang="en-US" sz="2400" b="1" dirty="0" smtClean="0">
                <a:latin typeface="News Gothic MT"/>
                <a:cs typeface="News Gothic MT"/>
              </a:rPr>
              <a:t>Jackie was directed to </a:t>
            </a:r>
            <a:r>
              <a:rPr lang="en-US" sz="2400" b="1" dirty="0">
                <a:latin typeface="News Gothic MT"/>
                <a:cs typeface="News Gothic MT"/>
              </a:rPr>
              <a:t>have no conversations with the </a:t>
            </a:r>
            <a:r>
              <a:rPr lang="en-US" sz="2400" b="1" dirty="0" smtClean="0">
                <a:latin typeface="News Gothic MT"/>
                <a:cs typeface="News Gothic MT"/>
              </a:rPr>
              <a:t>auditors.</a:t>
            </a:r>
            <a:endParaRPr lang="en-US" sz="2400" b="1" dirty="0" smtClean="0">
              <a:latin typeface="News Gothic MT"/>
              <a:cs typeface="News Gothic MT"/>
            </a:endParaRPr>
          </a:p>
          <a:p>
            <a:pPr>
              <a:spcAft>
                <a:spcPts val="1800"/>
              </a:spcAft>
              <a:buSzPct val="50000"/>
              <a:buBlip>
                <a:blip r:embed="rId2"/>
              </a:buBlip>
            </a:pPr>
            <a:r>
              <a:rPr lang="en-US" sz="2400" b="1" dirty="0" smtClean="0">
                <a:latin typeface="News Gothic MT"/>
                <a:cs typeface="News Gothic MT"/>
              </a:rPr>
              <a:t>Mark </a:t>
            </a:r>
            <a:r>
              <a:rPr lang="en-US" sz="2400" b="1" dirty="0">
                <a:latin typeface="News Gothic MT"/>
                <a:cs typeface="News Gothic MT"/>
              </a:rPr>
              <a:t>insisted </a:t>
            </a:r>
            <a:r>
              <a:rPr lang="en-US" sz="2400" b="1" dirty="0" smtClean="0">
                <a:latin typeface="News Gothic MT"/>
                <a:cs typeface="News Gothic MT"/>
              </a:rPr>
              <a:t>Jackie </a:t>
            </a:r>
            <a:r>
              <a:rPr lang="en-US" sz="2400" b="1" dirty="0">
                <a:latin typeface="News Gothic MT"/>
                <a:cs typeface="News Gothic MT"/>
              </a:rPr>
              <a:t>send the auditors to </a:t>
            </a:r>
            <a:r>
              <a:rPr lang="en-US" sz="2400" b="1" dirty="0" smtClean="0">
                <a:latin typeface="News Gothic MT"/>
                <a:cs typeface="News Gothic MT"/>
              </a:rPr>
              <a:t>him for </a:t>
            </a:r>
            <a:r>
              <a:rPr lang="en-US" sz="2400" b="1" dirty="0" smtClean="0">
                <a:latin typeface="News Gothic MT"/>
                <a:cs typeface="News Gothic MT"/>
              </a:rPr>
              <a:t>discussions.  </a:t>
            </a:r>
            <a:endParaRPr lang="en-US" sz="2400" b="1" dirty="0" smtClean="0">
              <a:latin typeface="News Gothic MT"/>
              <a:cs typeface="News Gothic MT"/>
            </a:endParaRPr>
          </a:p>
          <a:p>
            <a:pPr>
              <a:spcAft>
                <a:spcPts val="1800"/>
              </a:spcAft>
              <a:buSzPct val="50000"/>
              <a:buBlip>
                <a:blip r:embed="rId2"/>
              </a:buBlip>
            </a:pPr>
            <a:r>
              <a:rPr lang="en-US" sz="2400" b="1" dirty="0" smtClean="0">
                <a:latin typeface="News Gothic MT"/>
                <a:cs typeface="News Gothic MT"/>
              </a:rPr>
              <a:t>Jackie </a:t>
            </a:r>
            <a:r>
              <a:rPr lang="en-US" sz="2400" b="1" dirty="0">
                <a:latin typeface="News Gothic MT"/>
                <a:cs typeface="News Gothic MT"/>
              </a:rPr>
              <a:t>was extremely conflicted about what to </a:t>
            </a:r>
            <a:r>
              <a:rPr lang="en-US" sz="2400" b="1" dirty="0" smtClean="0">
                <a:latin typeface="News Gothic MT"/>
                <a:cs typeface="News Gothic MT"/>
              </a:rPr>
              <a:t>do. </a:t>
            </a:r>
            <a:endParaRPr lang="en-US" sz="2400" b="1" dirty="0" smtClean="0">
              <a:latin typeface="News Gothic MT"/>
              <a:cs typeface="News Gothic MT"/>
            </a:endParaRPr>
          </a:p>
          <a:p>
            <a:pPr lvl="1">
              <a:spcAft>
                <a:spcPts val="1800"/>
              </a:spcAft>
              <a:buSzPct val="50000"/>
              <a:buBlip>
                <a:blip r:embed="rId2"/>
              </a:buBlip>
            </a:pPr>
            <a:r>
              <a:rPr lang="en-US" sz="2200" dirty="0" smtClean="0">
                <a:latin typeface="News Gothic MT"/>
                <a:cs typeface="News Gothic MT"/>
              </a:rPr>
              <a:t>She thought: Isn’t </a:t>
            </a:r>
            <a:r>
              <a:rPr lang="en-US" sz="2200" dirty="0">
                <a:latin typeface="News Gothic MT"/>
                <a:cs typeface="News Gothic MT"/>
              </a:rPr>
              <a:t>avoiding the auditors and leaving out information the same as lying?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33400" y="228600"/>
            <a:ext cx="5029200" cy="762000"/>
          </a:xfrm>
          <a:prstGeom prst="rect">
            <a:avLst/>
          </a:prstGeom>
          <a:effectLst>
            <a:outerShdw blurRad="63500" sx="102000" sy="102000" algn="ctr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Utopia Std Semibold"/>
                <a:ea typeface="+mj-ea"/>
                <a:cs typeface="Utopia Std Semibold"/>
              </a:rPr>
              <a:t>Jackie’s Dilemma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Utopia Std Semibold"/>
              <a:ea typeface="+mj-ea"/>
              <a:cs typeface="Utopia Std Semibol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789801"/>
            <a:ext cx="3276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ews Gothic MT"/>
                <a:cs typeface="News Gothic MT"/>
              </a:rPr>
              <a:t>WHISTLING WHILE YOU WORK</a:t>
            </a:r>
            <a:endParaRPr lang="en-US" sz="1200" dirty="0">
              <a:solidFill>
                <a:schemeClr val="accent1">
                  <a:lumMod val="40000"/>
                  <a:lumOff val="60000"/>
                </a:schemeClr>
              </a:solidFill>
              <a:latin typeface="News Gothic MT"/>
              <a:cs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3382311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6858000" cy="4337973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SzPct val="50000"/>
              <a:buBlip>
                <a:blip r:embed="rId3"/>
              </a:buBlip>
            </a:pPr>
            <a:r>
              <a:rPr lang="en-US" sz="2400" dirty="0">
                <a:latin typeface="News Gothic MT"/>
                <a:cs typeface="News Gothic MT"/>
              </a:rPr>
              <a:t>E</a:t>
            </a:r>
            <a:r>
              <a:rPr lang="en-US" sz="2400" dirty="0" smtClean="0">
                <a:latin typeface="News Gothic MT"/>
                <a:cs typeface="News Gothic MT"/>
              </a:rPr>
              <a:t>mployee receipts for lodging reimbursement </a:t>
            </a:r>
            <a:r>
              <a:rPr lang="en-US" sz="2400" dirty="0">
                <a:latin typeface="News Gothic MT"/>
                <a:cs typeface="News Gothic MT"/>
              </a:rPr>
              <a:t>lacked a hotel logo and appeared </a:t>
            </a:r>
            <a:r>
              <a:rPr lang="en-US" sz="2400" dirty="0" smtClean="0">
                <a:latin typeface="News Gothic MT"/>
                <a:cs typeface="News Gothic MT"/>
              </a:rPr>
              <a:t>forged.</a:t>
            </a:r>
            <a:endParaRPr lang="en-US" sz="2400" dirty="0" smtClean="0">
              <a:latin typeface="News Gothic MT"/>
              <a:cs typeface="News Gothic MT"/>
            </a:endParaRPr>
          </a:p>
          <a:p>
            <a:pPr>
              <a:spcAft>
                <a:spcPts val="1200"/>
              </a:spcAft>
              <a:buSzPct val="50000"/>
              <a:buBlip>
                <a:blip r:embed="rId3"/>
              </a:buBlip>
            </a:pPr>
            <a:r>
              <a:rPr lang="en-US" sz="2400" dirty="0" smtClean="0">
                <a:latin typeface="News Gothic MT"/>
                <a:cs typeface="News Gothic MT"/>
              </a:rPr>
              <a:t>Petty cash </a:t>
            </a:r>
            <a:r>
              <a:rPr lang="en-US" sz="2400" dirty="0" smtClean="0">
                <a:latin typeface="News Gothic MT"/>
                <a:cs typeface="News Gothic MT"/>
              </a:rPr>
              <a:t>fraud.</a:t>
            </a:r>
            <a:endParaRPr lang="en-US" sz="2400" dirty="0" smtClean="0">
              <a:latin typeface="News Gothic MT"/>
              <a:cs typeface="News Gothic MT"/>
            </a:endParaRPr>
          </a:p>
          <a:p>
            <a:pPr>
              <a:spcAft>
                <a:spcPts val="1200"/>
              </a:spcAft>
              <a:buSzPct val="50000"/>
              <a:buBlip>
                <a:blip r:embed="rId3"/>
              </a:buBlip>
            </a:pPr>
            <a:r>
              <a:rPr lang="en-US" sz="2400" dirty="0" smtClean="0">
                <a:latin typeface="News Gothic MT"/>
                <a:cs typeface="News Gothic MT"/>
              </a:rPr>
              <a:t>Horse racing </a:t>
            </a:r>
            <a:r>
              <a:rPr lang="en-US" sz="2400" dirty="0" smtClean="0">
                <a:latin typeface="News Gothic MT"/>
                <a:cs typeface="News Gothic MT"/>
              </a:rPr>
              <a:t>operations.</a:t>
            </a:r>
            <a:endParaRPr lang="en-US" sz="2400" dirty="0">
              <a:latin typeface="News Gothic MT"/>
              <a:cs typeface="News Gothic M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33400" y="228600"/>
            <a:ext cx="5029200" cy="762000"/>
          </a:xfrm>
          <a:prstGeom prst="rect">
            <a:avLst/>
          </a:prstGeom>
          <a:effectLst>
            <a:outerShdw blurRad="63500" sx="102000" sy="102000" algn="ctr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Utopia Std Semibold"/>
                <a:ea typeface="+mj-ea"/>
                <a:cs typeface="Utopia Std Semibold"/>
              </a:rPr>
              <a:t>Internal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Utopia Std Semibold"/>
                <a:ea typeface="+mj-ea"/>
                <a:cs typeface="Utopia Std Semibold"/>
              </a:rPr>
              <a:t> Red Flags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Utopia Std Semibold"/>
              <a:ea typeface="+mj-ea"/>
              <a:cs typeface="Utopia Std Semibold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789801"/>
            <a:ext cx="3276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ews Gothic MT"/>
                <a:cs typeface="News Gothic MT"/>
              </a:rPr>
              <a:t>WHISTLING WHILE YOU WORK</a:t>
            </a:r>
            <a:endParaRPr lang="en-US" sz="1200" dirty="0">
              <a:solidFill>
                <a:schemeClr val="accent1">
                  <a:lumMod val="40000"/>
                  <a:lumOff val="60000"/>
                </a:schemeClr>
              </a:solidFill>
              <a:latin typeface="News Gothic MT"/>
              <a:cs typeface="News Gothic MT"/>
            </a:endParaRPr>
          </a:p>
        </p:txBody>
      </p:sp>
      <p:pic>
        <p:nvPicPr>
          <p:cNvPr id="10" name="Picture 9" descr="Quotes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3810000"/>
            <a:ext cx="67818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0260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600200"/>
            <a:ext cx="4572001" cy="4648200"/>
          </a:xfrm>
        </p:spPr>
        <p:txBody>
          <a:bodyPr>
            <a:normAutofit fontScale="77500" lnSpcReduction="20000"/>
          </a:bodyPr>
          <a:lstStyle/>
          <a:p>
            <a:pPr lvl="0">
              <a:spcAft>
                <a:spcPts val="1800"/>
              </a:spcAft>
              <a:buSzPct val="50000"/>
              <a:buBlip>
                <a:blip r:embed="rId2"/>
              </a:buBlip>
            </a:pPr>
            <a:r>
              <a:rPr lang="en-US" sz="2400" b="1" dirty="0" smtClean="0">
                <a:latin typeface="News Gothic MT"/>
                <a:cs typeface="News Gothic MT"/>
              </a:rPr>
              <a:t>400 </a:t>
            </a:r>
            <a:r>
              <a:rPr lang="en-US" sz="2400" b="1" dirty="0">
                <a:latin typeface="News Gothic MT"/>
                <a:cs typeface="News Gothic MT"/>
              </a:rPr>
              <a:t>people </a:t>
            </a:r>
            <a:r>
              <a:rPr lang="en-US" sz="2400" b="1" dirty="0" smtClean="0">
                <a:latin typeface="News Gothic MT"/>
                <a:cs typeface="News Gothic MT"/>
              </a:rPr>
              <a:t>could to </a:t>
            </a:r>
            <a:r>
              <a:rPr lang="en-US" sz="2400" b="1" dirty="0">
                <a:latin typeface="News Gothic MT"/>
                <a:cs typeface="News Gothic MT"/>
              </a:rPr>
              <a:t>lose their jobs </a:t>
            </a:r>
            <a:r>
              <a:rPr lang="en-US" sz="2400" b="1" dirty="0" smtClean="0">
                <a:latin typeface="News Gothic MT"/>
                <a:cs typeface="News Gothic MT"/>
              </a:rPr>
              <a:t>if she did not engage in fraud.</a:t>
            </a:r>
            <a:endParaRPr lang="en-US" sz="2400" b="1" dirty="0">
              <a:latin typeface="News Gothic MT"/>
              <a:cs typeface="News Gothic MT"/>
            </a:endParaRPr>
          </a:p>
          <a:p>
            <a:pPr lvl="0">
              <a:spcAft>
                <a:spcPts val="1800"/>
              </a:spcAft>
              <a:buSzPct val="50000"/>
              <a:buBlip>
                <a:blip r:embed="rId2"/>
              </a:buBlip>
            </a:pPr>
            <a:r>
              <a:rPr lang="en-US" sz="2400" b="1" dirty="0" smtClean="0">
                <a:latin typeface="News Gothic MT"/>
                <a:cs typeface="News Gothic MT"/>
              </a:rPr>
              <a:t>Being a whistle-blower could hamper </a:t>
            </a:r>
            <a:r>
              <a:rPr lang="en-US" sz="2400" b="1" dirty="0" smtClean="0">
                <a:latin typeface="News Gothic MT"/>
                <a:cs typeface="News Gothic MT"/>
              </a:rPr>
              <a:t>her </a:t>
            </a:r>
            <a:r>
              <a:rPr lang="en-US" sz="2400" b="1" dirty="0">
                <a:latin typeface="News Gothic MT"/>
                <a:cs typeface="News Gothic MT"/>
              </a:rPr>
              <a:t>ability to be </a:t>
            </a:r>
            <a:r>
              <a:rPr lang="en-US" sz="2400" b="1" dirty="0" smtClean="0">
                <a:latin typeface="News Gothic MT"/>
                <a:cs typeface="News Gothic MT"/>
              </a:rPr>
              <a:t>employable.</a:t>
            </a:r>
            <a:endParaRPr lang="en-US" sz="2400" b="1" dirty="0">
              <a:latin typeface="News Gothic MT"/>
              <a:cs typeface="News Gothic MT"/>
            </a:endParaRPr>
          </a:p>
          <a:p>
            <a:pPr lvl="0">
              <a:spcAft>
                <a:spcPts val="1800"/>
              </a:spcAft>
              <a:buSzPct val="50000"/>
              <a:buBlip>
                <a:blip r:embed="rId2"/>
              </a:buBlip>
            </a:pPr>
            <a:r>
              <a:rPr lang="en-US" sz="2400" b="1" dirty="0">
                <a:latin typeface="News Gothic MT"/>
                <a:cs typeface="News Gothic MT"/>
              </a:rPr>
              <a:t>Incur retaliation from </a:t>
            </a:r>
            <a:r>
              <a:rPr lang="en-US" sz="2400" b="1" dirty="0" smtClean="0">
                <a:latin typeface="News Gothic MT"/>
                <a:cs typeface="News Gothic MT"/>
              </a:rPr>
              <a:t>her </a:t>
            </a:r>
            <a:r>
              <a:rPr lang="en-US" sz="2400" b="1" dirty="0">
                <a:latin typeface="News Gothic MT"/>
                <a:cs typeface="News Gothic MT"/>
              </a:rPr>
              <a:t>employer in the form </a:t>
            </a:r>
            <a:r>
              <a:rPr lang="en-US" sz="2400" b="1" dirty="0" smtClean="0">
                <a:latin typeface="News Gothic MT"/>
                <a:cs typeface="News Gothic MT"/>
              </a:rPr>
              <a:t>of:</a:t>
            </a:r>
          </a:p>
          <a:p>
            <a:pPr lvl="1">
              <a:spcAft>
                <a:spcPts val="1800"/>
              </a:spcAft>
              <a:buSzPct val="50000"/>
              <a:buBlip>
                <a:blip r:embed="rId2"/>
              </a:buBlip>
            </a:pPr>
            <a:r>
              <a:rPr lang="en-US" sz="2000" dirty="0" smtClean="0">
                <a:latin typeface="News Gothic MT"/>
                <a:cs typeface="News Gothic MT"/>
              </a:rPr>
              <a:t> </a:t>
            </a:r>
            <a:r>
              <a:rPr lang="en-US" sz="2200" dirty="0" smtClean="0">
                <a:latin typeface="News Gothic MT"/>
                <a:cs typeface="News Gothic MT"/>
              </a:rPr>
              <a:t>Termination </a:t>
            </a:r>
          </a:p>
          <a:p>
            <a:pPr lvl="1">
              <a:spcAft>
                <a:spcPts val="1800"/>
              </a:spcAft>
              <a:buSzPct val="50000"/>
              <a:buBlip>
                <a:blip r:embed="rId2"/>
              </a:buBlip>
            </a:pPr>
            <a:r>
              <a:rPr lang="en-US" sz="2200" dirty="0">
                <a:latin typeface="News Gothic MT"/>
                <a:cs typeface="News Gothic MT"/>
              </a:rPr>
              <a:t>A</a:t>
            </a:r>
            <a:r>
              <a:rPr lang="en-US" sz="2200" dirty="0" smtClean="0">
                <a:latin typeface="News Gothic MT"/>
                <a:cs typeface="News Gothic MT"/>
              </a:rPr>
              <a:t>ttacks </a:t>
            </a:r>
            <a:r>
              <a:rPr lang="en-US" sz="2200" dirty="0">
                <a:latin typeface="News Gothic MT"/>
                <a:cs typeface="News Gothic MT"/>
              </a:rPr>
              <a:t>on </a:t>
            </a:r>
            <a:r>
              <a:rPr lang="en-US" sz="2200" dirty="0" smtClean="0">
                <a:latin typeface="News Gothic MT"/>
                <a:cs typeface="News Gothic MT"/>
              </a:rPr>
              <a:t>her </a:t>
            </a:r>
            <a:r>
              <a:rPr lang="en-US" sz="2200" dirty="0">
                <a:latin typeface="News Gothic MT"/>
                <a:cs typeface="News Gothic MT"/>
              </a:rPr>
              <a:t>character </a:t>
            </a:r>
            <a:r>
              <a:rPr lang="en-US" sz="2200" dirty="0" smtClean="0">
                <a:latin typeface="News Gothic MT"/>
                <a:cs typeface="News Gothic MT"/>
              </a:rPr>
              <a:t> </a:t>
            </a:r>
          </a:p>
          <a:p>
            <a:pPr lvl="1">
              <a:spcAft>
                <a:spcPts val="1800"/>
              </a:spcAft>
              <a:buSzPct val="50000"/>
              <a:buBlip>
                <a:blip r:embed="rId2"/>
              </a:buBlip>
            </a:pPr>
            <a:r>
              <a:rPr lang="en-US" sz="2200" dirty="0">
                <a:latin typeface="News Gothic MT"/>
                <a:cs typeface="News Gothic MT"/>
              </a:rPr>
              <a:t>N</a:t>
            </a:r>
            <a:r>
              <a:rPr lang="en-US" sz="2200" dirty="0" smtClean="0">
                <a:latin typeface="News Gothic MT"/>
                <a:cs typeface="News Gothic MT"/>
              </a:rPr>
              <a:t>ever-ending </a:t>
            </a:r>
            <a:r>
              <a:rPr lang="en-US" sz="2200" dirty="0">
                <a:latin typeface="News Gothic MT"/>
                <a:cs typeface="News Gothic MT"/>
              </a:rPr>
              <a:t>legal bills </a:t>
            </a:r>
            <a:r>
              <a:rPr lang="en-US" sz="2200" dirty="0" smtClean="0">
                <a:latin typeface="News Gothic MT"/>
                <a:cs typeface="News Gothic MT"/>
              </a:rPr>
              <a:t>to defend </a:t>
            </a:r>
            <a:r>
              <a:rPr lang="en-US" sz="2200" dirty="0" smtClean="0">
                <a:latin typeface="News Gothic MT"/>
                <a:cs typeface="News Gothic MT"/>
              </a:rPr>
              <a:t>herself.</a:t>
            </a:r>
            <a:endParaRPr lang="en-US" sz="2200" dirty="0">
              <a:latin typeface="News Gothic MT"/>
              <a:cs typeface="News Gothic MT"/>
            </a:endParaRPr>
          </a:p>
          <a:p>
            <a:pPr>
              <a:spcAft>
                <a:spcPts val="1800"/>
              </a:spcAft>
            </a:pPr>
            <a:endParaRPr lang="en-US" dirty="0">
              <a:latin typeface="News Gothic MT"/>
              <a:cs typeface="News Gothic M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676400"/>
            <a:ext cx="3100217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533400" y="228600"/>
            <a:ext cx="5029200" cy="762000"/>
          </a:xfrm>
          <a:prstGeom prst="rect">
            <a:avLst/>
          </a:prstGeom>
          <a:effectLst>
            <a:outerShdw blurRad="63500" sx="102000" sy="102000" algn="ctr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Utopia Std Semibold"/>
                <a:ea typeface="+mj-ea"/>
                <a:cs typeface="Utopia Std Semibold"/>
              </a:rPr>
              <a:t>Jackie’s Reality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Utopia Std Semibold"/>
              <a:ea typeface="+mj-ea"/>
              <a:cs typeface="Utopia Std Semibold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789801"/>
            <a:ext cx="3276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ews Gothic MT"/>
                <a:cs typeface="News Gothic MT"/>
              </a:rPr>
              <a:t>WHISTLING WHILE YOU WORK</a:t>
            </a:r>
            <a:endParaRPr lang="en-US" sz="1200" dirty="0">
              <a:solidFill>
                <a:schemeClr val="accent1">
                  <a:lumMod val="40000"/>
                  <a:lumOff val="60000"/>
                </a:schemeClr>
              </a:solidFill>
              <a:latin typeface="News Gothic MT"/>
              <a:cs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1304832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3200399" cy="762000"/>
          </a:xfrm>
          <a:effectLst>
            <a:outerShdw blurRad="63500" sx="102000" sy="102000" algn="ctr">
              <a:srgbClr val="000000">
                <a:alpha val="43000"/>
              </a:srgbClr>
            </a:outerShdw>
          </a:effectLst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Utopia Std Semibold"/>
                <a:cs typeface="Utopia Std Semibold"/>
              </a:rPr>
              <a:t>Introduction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Utopia Std Semibold"/>
              <a:cs typeface="Utopia Std Semi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2438400"/>
            <a:ext cx="4038600" cy="32004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SzPct val="50000"/>
              <a:buBlip>
                <a:blip r:embed="rId3"/>
              </a:buBlip>
            </a:pPr>
            <a:r>
              <a:rPr lang="en-US" sz="2200" dirty="0" smtClean="0">
                <a:latin typeface="News Gothic MT"/>
                <a:cs typeface="News Gothic MT"/>
              </a:rPr>
              <a:t>Former controller of mid-sized distribution </a:t>
            </a:r>
            <a:r>
              <a:rPr lang="en-US" sz="2200" dirty="0" smtClean="0">
                <a:latin typeface="News Gothic MT"/>
                <a:cs typeface="News Gothic MT"/>
              </a:rPr>
              <a:t>company.</a:t>
            </a:r>
            <a:endParaRPr lang="en-US" sz="2200" dirty="0" smtClean="0">
              <a:latin typeface="News Gothic MT"/>
              <a:cs typeface="News Gothic MT"/>
            </a:endParaRPr>
          </a:p>
          <a:p>
            <a:pPr>
              <a:spcAft>
                <a:spcPts val="1200"/>
              </a:spcAft>
              <a:buSzPct val="50000"/>
              <a:buBlip>
                <a:blip r:embed="rId3"/>
              </a:buBlip>
            </a:pPr>
            <a:r>
              <a:rPr lang="en-US" sz="2200" dirty="0" smtClean="0">
                <a:latin typeface="News Gothic MT"/>
                <a:cs typeface="News Gothic MT"/>
              </a:rPr>
              <a:t>Pressured to commit financial statement fraud by her </a:t>
            </a:r>
            <a:r>
              <a:rPr lang="en-US" sz="2200" dirty="0" smtClean="0">
                <a:latin typeface="News Gothic MT"/>
                <a:cs typeface="News Gothic MT"/>
              </a:rPr>
              <a:t>CFO.</a:t>
            </a:r>
            <a:endParaRPr lang="en-US" sz="2200" dirty="0" smtClean="0">
              <a:latin typeface="News Gothic MT"/>
              <a:cs typeface="News Gothic MT"/>
            </a:endParaRPr>
          </a:p>
          <a:p>
            <a:pPr>
              <a:spcAft>
                <a:spcPts val="1200"/>
              </a:spcAft>
              <a:buSzPct val="50000"/>
              <a:buBlip>
                <a:blip r:embed="rId3"/>
              </a:buBlip>
            </a:pPr>
            <a:r>
              <a:rPr lang="en-US" sz="2200" dirty="0" smtClean="0">
                <a:latin typeface="News Gothic MT"/>
                <a:cs typeface="News Gothic MT"/>
              </a:rPr>
              <a:t>Saved her career by blowing the </a:t>
            </a:r>
            <a:r>
              <a:rPr lang="en-US" sz="2200" dirty="0" smtClean="0">
                <a:latin typeface="News Gothic MT"/>
                <a:cs typeface="News Gothic MT"/>
              </a:rPr>
              <a:t>whistle.</a:t>
            </a:r>
            <a:endParaRPr lang="en-US" sz="2200" dirty="0" smtClean="0">
              <a:latin typeface="News Gothic MT"/>
              <a:cs typeface="News Gothic MT"/>
            </a:endParaRPr>
          </a:p>
          <a:p>
            <a:pPr>
              <a:buFont typeface="Arial"/>
              <a:buChar char="•"/>
            </a:pP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904999"/>
            <a:ext cx="3810000" cy="35969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029200" y="1752600"/>
            <a:ext cx="3733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Utopia Std"/>
                <a:cs typeface="Utopia Std"/>
              </a:rPr>
              <a:t>Jackie McLaughlin, CPA </a:t>
            </a:r>
          </a:p>
          <a:p>
            <a:endParaRPr lang="en-US" dirty="0">
              <a:latin typeface="Open Sans Bold"/>
              <a:cs typeface="Open Sans Bol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789801"/>
            <a:ext cx="3276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ews Gothic MT"/>
                <a:cs typeface="News Gothic MT"/>
              </a:rPr>
              <a:t>WHISTLING WHILE YOU WOR K</a:t>
            </a:r>
            <a:endParaRPr lang="en-US" sz="1200" dirty="0">
              <a:solidFill>
                <a:schemeClr val="accent1">
                  <a:lumMod val="40000"/>
                  <a:lumOff val="60000"/>
                </a:schemeClr>
              </a:solidFill>
              <a:latin typeface="News Gothic MT"/>
              <a:cs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25443599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930400"/>
            <a:ext cx="6347714" cy="3880773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1200"/>
              </a:spcAft>
              <a:buSzPct val="50000"/>
              <a:buBlip>
                <a:blip r:embed="rId2"/>
              </a:buBlip>
            </a:pPr>
            <a:r>
              <a:rPr lang="en-US" sz="2400" b="1" dirty="0" smtClean="0">
                <a:latin typeface="News Gothic MT"/>
                <a:cs typeface="News Gothic MT"/>
              </a:rPr>
              <a:t>Before </a:t>
            </a:r>
            <a:r>
              <a:rPr lang="en-US" sz="2400" b="1" dirty="0">
                <a:latin typeface="News Gothic MT"/>
                <a:cs typeface="News Gothic MT"/>
              </a:rPr>
              <a:t>the audit began, </a:t>
            </a:r>
            <a:r>
              <a:rPr lang="en-US" sz="2400" b="1" dirty="0" smtClean="0">
                <a:latin typeface="News Gothic MT"/>
                <a:cs typeface="News Gothic MT"/>
              </a:rPr>
              <a:t>Jackie told </a:t>
            </a:r>
            <a:r>
              <a:rPr lang="en-US" sz="2400" b="1" dirty="0" smtClean="0">
                <a:latin typeface="News Gothic MT"/>
                <a:cs typeface="News Gothic MT"/>
              </a:rPr>
              <a:t>the auditors </a:t>
            </a:r>
            <a:r>
              <a:rPr lang="en-US" sz="2400" b="1" dirty="0">
                <a:latin typeface="News Gothic MT"/>
                <a:cs typeface="News Gothic MT"/>
              </a:rPr>
              <a:t>the whole </a:t>
            </a:r>
            <a:r>
              <a:rPr lang="en-US" sz="2400" b="1" dirty="0" smtClean="0">
                <a:latin typeface="News Gothic MT"/>
                <a:cs typeface="News Gothic MT"/>
              </a:rPr>
              <a:t>story. </a:t>
            </a:r>
            <a:endParaRPr lang="en-US" sz="2400" b="1" dirty="0" smtClean="0">
              <a:latin typeface="News Gothic MT"/>
              <a:cs typeface="News Gothic MT"/>
            </a:endParaRPr>
          </a:p>
          <a:p>
            <a:pPr marL="342900" lvl="1" indent="-342900">
              <a:spcAft>
                <a:spcPts val="1200"/>
              </a:spcAft>
              <a:buSzPct val="50000"/>
              <a:buBlip>
                <a:blip r:embed="rId2"/>
              </a:buBlip>
            </a:pPr>
            <a:r>
              <a:rPr lang="en-US" sz="2400" b="1" dirty="0">
                <a:latin typeface="News Gothic MT"/>
                <a:cs typeface="News Gothic MT"/>
              </a:rPr>
              <a:t>She provided her all the information needed to uncover the </a:t>
            </a:r>
            <a:r>
              <a:rPr lang="en-US" sz="2400" b="1" dirty="0" smtClean="0">
                <a:latin typeface="News Gothic MT"/>
                <a:cs typeface="News Gothic MT"/>
              </a:rPr>
              <a:t>fraud:</a:t>
            </a:r>
            <a:endParaRPr lang="en-US" sz="2400" b="1" dirty="0">
              <a:latin typeface="News Gothic MT"/>
              <a:cs typeface="News Gothic MT"/>
            </a:endParaRPr>
          </a:p>
          <a:p>
            <a:pPr lvl="1">
              <a:spcAft>
                <a:spcPts val="1200"/>
              </a:spcAft>
              <a:buSzPct val="50000"/>
              <a:buBlip>
                <a:blip r:embed="rId2"/>
              </a:buBlip>
            </a:pPr>
            <a:r>
              <a:rPr lang="en-US" sz="2200" dirty="0">
                <a:latin typeface="News Gothic MT"/>
                <a:cs typeface="News Gothic MT"/>
              </a:rPr>
              <a:t>W</a:t>
            </a:r>
            <a:r>
              <a:rPr lang="en-US" sz="2200" dirty="0" smtClean="0">
                <a:latin typeface="News Gothic MT"/>
                <a:cs typeface="News Gothic MT"/>
              </a:rPr>
              <a:t>here </a:t>
            </a:r>
            <a:r>
              <a:rPr lang="en-US" sz="2200" dirty="0">
                <a:latin typeface="News Gothic MT"/>
                <a:cs typeface="News Gothic MT"/>
              </a:rPr>
              <a:t>to </a:t>
            </a:r>
            <a:r>
              <a:rPr lang="en-US" sz="2200" dirty="0" smtClean="0">
                <a:latin typeface="News Gothic MT"/>
                <a:cs typeface="News Gothic MT"/>
              </a:rPr>
              <a:t>look</a:t>
            </a:r>
          </a:p>
          <a:p>
            <a:pPr lvl="1">
              <a:spcAft>
                <a:spcPts val="1200"/>
              </a:spcAft>
              <a:buSzPct val="50000"/>
              <a:buBlip>
                <a:blip r:embed="rId2"/>
              </a:buBlip>
            </a:pPr>
            <a:r>
              <a:rPr lang="en-US" sz="2200" dirty="0">
                <a:latin typeface="News Gothic MT"/>
                <a:cs typeface="News Gothic MT"/>
              </a:rPr>
              <a:t>W</a:t>
            </a:r>
            <a:r>
              <a:rPr lang="en-US" sz="2200" dirty="0" smtClean="0">
                <a:latin typeface="News Gothic MT"/>
                <a:cs typeface="News Gothic MT"/>
              </a:rPr>
              <a:t>hat </a:t>
            </a:r>
            <a:r>
              <a:rPr lang="en-US" sz="2200" dirty="0">
                <a:latin typeface="News Gothic MT"/>
                <a:cs typeface="News Gothic MT"/>
              </a:rPr>
              <a:t>to ask </a:t>
            </a:r>
            <a:r>
              <a:rPr lang="en-US" sz="2200" dirty="0" smtClean="0">
                <a:latin typeface="News Gothic MT"/>
                <a:cs typeface="News Gothic MT"/>
              </a:rPr>
              <a:t>for</a:t>
            </a:r>
          </a:p>
          <a:p>
            <a:pPr lvl="1">
              <a:spcAft>
                <a:spcPts val="1200"/>
              </a:spcAft>
              <a:buSzPct val="50000"/>
              <a:buBlip>
                <a:blip r:embed="rId2"/>
              </a:buBlip>
            </a:pPr>
            <a:r>
              <a:rPr lang="en-US" sz="2200" dirty="0">
                <a:latin typeface="News Gothic MT"/>
                <a:cs typeface="News Gothic MT"/>
              </a:rPr>
              <a:t>W</a:t>
            </a:r>
            <a:r>
              <a:rPr lang="en-US" sz="2200" dirty="0" smtClean="0">
                <a:latin typeface="News Gothic MT"/>
                <a:cs typeface="News Gothic MT"/>
              </a:rPr>
              <a:t>hat </a:t>
            </a:r>
            <a:r>
              <a:rPr lang="en-US" sz="2200" dirty="0">
                <a:latin typeface="News Gothic MT"/>
                <a:cs typeface="News Gothic MT"/>
              </a:rPr>
              <a:t>reports to examine </a:t>
            </a:r>
            <a:endParaRPr lang="en-US" sz="2200" dirty="0" smtClean="0">
              <a:latin typeface="News Gothic MT"/>
              <a:cs typeface="News Gothic MT"/>
            </a:endParaRPr>
          </a:p>
          <a:p>
            <a:pPr lvl="1">
              <a:spcAft>
                <a:spcPts val="1200"/>
              </a:spcAft>
              <a:buSzPct val="50000"/>
              <a:buBlip>
                <a:blip r:embed="rId2"/>
              </a:buBlip>
            </a:pPr>
            <a:r>
              <a:rPr lang="en-US" sz="2200" dirty="0">
                <a:latin typeface="News Gothic MT"/>
                <a:cs typeface="News Gothic MT"/>
              </a:rPr>
              <a:t>W</a:t>
            </a:r>
            <a:r>
              <a:rPr lang="en-US" sz="2200" dirty="0" smtClean="0">
                <a:latin typeface="News Gothic MT"/>
                <a:cs typeface="News Gothic MT"/>
              </a:rPr>
              <a:t>ho </a:t>
            </a:r>
            <a:r>
              <a:rPr lang="en-US" sz="2200" dirty="0">
                <a:latin typeface="News Gothic MT"/>
                <a:cs typeface="News Gothic MT"/>
              </a:rPr>
              <a:t>to speak </a:t>
            </a:r>
            <a:r>
              <a:rPr lang="en-US" sz="2200" dirty="0" smtClean="0">
                <a:latin typeface="News Gothic MT"/>
                <a:cs typeface="News Gothic MT"/>
              </a:rPr>
              <a:t>with. </a:t>
            </a:r>
            <a:endParaRPr lang="en-US" sz="2200" dirty="0" smtClean="0">
              <a:latin typeface="News Gothic MT"/>
              <a:cs typeface="News Gothic MT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33400" y="228600"/>
            <a:ext cx="7086600" cy="762000"/>
          </a:xfrm>
          <a:prstGeom prst="rect">
            <a:avLst/>
          </a:prstGeom>
          <a:effectLst>
            <a:outerShdw blurRad="63500" sx="102000" sy="102000" algn="ctr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Utopia Std Semibold"/>
                <a:ea typeface="+mj-ea"/>
                <a:cs typeface="Utopia Std Semibold"/>
              </a:rPr>
              <a:t>The Solution: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Utopia Std Semibold"/>
                <a:ea typeface="+mj-ea"/>
                <a:cs typeface="Utopia Std Semibold"/>
              </a:rPr>
              <a:t> External Auditors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Utopia Std Semibold"/>
              <a:ea typeface="+mj-ea"/>
              <a:cs typeface="Utopia Std Semibol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789801"/>
            <a:ext cx="3276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ews Gothic MT"/>
                <a:cs typeface="News Gothic MT"/>
              </a:rPr>
              <a:t>WHISTLING WHILE YOU WORK</a:t>
            </a:r>
            <a:endParaRPr lang="en-US" sz="1200" dirty="0">
              <a:solidFill>
                <a:schemeClr val="accent1">
                  <a:lumMod val="40000"/>
                  <a:lumOff val="60000"/>
                </a:schemeClr>
              </a:solidFill>
              <a:latin typeface="News Gothic MT"/>
              <a:cs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7149900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524000"/>
            <a:ext cx="6347714" cy="3880773"/>
          </a:xfrm>
        </p:spPr>
        <p:txBody>
          <a:bodyPr>
            <a:normAutofit/>
          </a:bodyPr>
          <a:lstStyle/>
          <a:p>
            <a:pPr>
              <a:buSzPct val="50000"/>
              <a:buBlip>
                <a:blip r:embed="rId2"/>
              </a:buBlip>
            </a:pPr>
            <a:r>
              <a:rPr lang="en-US" sz="2400" b="1" dirty="0" smtClean="0">
                <a:latin typeface="News Gothic MT"/>
                <a:cs typeface="News Gothic MT"/>
              </a:rPr>
              <a:t>Mike and Mark never found out who blew the </a:t>
            </a:r>
            <a:r>
              <a:rPr lang="en-US" sz="2400" b="1" dirty="0" smtClean="0">
                <a:latin typeface="News Gothic MT"/>
                <a:cs typeface="News Gothic MT"/>
              </a:rPr>
              <a:t>whistle.</a:t>
            </a:r>
            <a:endParaRPr lang="en-US" sz="2400" b="1" dirty="0" smtClean="0">
              <a:latin typeface="News Gothic MT"/>
              <a:cs typeface="News Gothic MT"/>
            </a:endParaRPr>
          </a:p>
          <a:p>
            <a:pPr>
              <a:buSzPct val="50000"/>
              <a:buBlip>
                <a:blip r:embed="rId2"/>
              </a:buBlip>
            </a:pPr>
            <a:r>
              <a:rPr lang="en-US" sz="2400" b="1" dirty="0" smtClean="0">
                <a:latin typeface="News Gothic MT"/>
                <a:cs typeface="News Gothic MT"/>
              </a:rPr>
              <a:t>Jackie left the </a:t>
            </a:r>
            <a:r>
              <a:rPr lang="en-US" sz="2400" b="1" dirty="0" smtClean="0">
                <a:latin typeface="News Gothic MT"/>
                <a:cs typeface="News Gothic MT"/>
              </a:rPr>
              <a:t>company.</a:t>
            </a:r>
            <a:endParaRPr lang="en-US" sz="2400" b="1" dirty="0" smtClean="0">
              <a:latin typeface="News Gothic MT"/>
              <a:cs typeface="News Gothic MT"/>
            </a:endParaRPr>
          </a:p>
          <a:p>
            <a:pPr lvl="1">
              <a:buSzPct val="50000"/>
              <a:buBlip>
                <a:blip r:embed="rId2"/>
              </a:buBlip>
            </a:pPr>
            <a:r>
              <a:rPr lang="en-US" sz="2200" dirty="0" smtClean="0">
                <a:latin typeface="News Gothic MT"/>
                <a:cs typeface="News Gothic MT"/>
              </a:rPr>
              <a:t>She never had </a:t>
            </a:r>
            <a:r>
              <a:rPr lang="en-US" sz="2200" dirty="0" smtClean="0">
                <a:latin typeface="News Gothic MT"/>
                <a:cs typeface="News Gothic MT"/>
              </a:rPr>
              <a:t>any regrets about </a:t>
            </a:r>
            <a:r>
              <a:rPr lang="en-US" sz="2200" dirty="0" smtClean="0">
                <a:latin typeface="News Gothic MT"/>
                <a:cs typeface="News Gothic MT"/>
              </a:rPr>
              <a:t>leaving.</a:t>
            </a:r>
            <a:endParaRPr lang="en-US" sz="2200" dirty="0" smtClean="0">
              <a:latin typeface="News Gothic MT"/>
              <a:cs typeface="News Gothic MT"/>
            </a:endParaRPr>
          </a:p>
          <a:p>
            <a:pPr lvl="1">
              <a:buSzPct val="50000"/>
              <a:buBlip>
                <a:blip r:embed="rId2"/>
              </a:buBlip>
            </a:pPr>
            <a:r>
              <a:rPr lang="en-US" sz="2200" dirty="0" smtClean="0">
                <a:latin typeface="News Gothic MT"/>
                <a:cs typeface="News Gothic MT"/>
              </a:rPr>
              <a:t>She believes that </a:t>
            </a:r>
            <a:r>
              <a:rPr lang="en-US" sz="2200" dirty="0" smtClean="0">
                <a:latin typeface="News Gothic MT"/>
                <a:cs typeface="News Gothic MT"/>
              </a:rPr>
              <a:t>better tools should be in place for </a:t>
            </a:r>
            <a:r>
              <a:rPr lang="en-US" sz="2200" dirty="0" smtClean="0">
                <a:latin typeface="News Gothic MT"/>
                <a:cs typeface="News Gothic MT"/>
              </a:rPr>
              <a:t>whistle-blowers.</a:t>
            </a:r>
            <a:endParaRPr lang="en-US" sz="2200" dirty="0" smtClean="0">
              <a:latin typeface="News Gothic MT"/>
              <a:cs typeface="News Gothic MT"/>
            </a:endParaRPr>
          </a:p>
          <a:p>
            <a:pPr lvl="0">
              <a:buClr>
                <a:srgbClr val="AD84C6"/>
              </a:buClr>
              <a:buSzPct val="50000"/>
              <a:buBlip>
                <a:blip r:embed="rId2"/>
              </a:buBlip>
            </a:pPr>
            <a:r>
              <a:rPr lang="en-US" sz="2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News Gothic MT"/>
                <a:cs typeface="News Gothic MT"/>
              </a:rPr>
              <a:t>The company still exists </a:t>
            </a:r>
            <a:r>
              <a:rPr lang="en-US" sz="2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News Gothic MT"/>
                <a:cs typeface="News Gothic MT"/>
              </a:rPr>
              <a:t>today.</a:t>
            </a:r>
            <a:endParaRPr lang="en-US" sz="2400" b="1" dirty="0">
              <a:solidFill>
                <a:prstClr val="black">
                  <a:lumMod val="75000"/>
                  <a:lumOff val="25000"/>
                </a:prstClr>
              </a:solidFill>
              <a:latin typeface="News Gothic MT"/>
              <a:cs typeface="News Gothic MT"/>
            </a:endParaRPr>
          </a:p>
          <a:p>
            <a:pPr lvl="1"/>
            <a:endParaRPr lang="en-US" sz="2000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3400" y="228600"/>
            <a:ext cx="5029200" cy="762000"/>
          </a:xfrm>
          <a:prstGeom prst="rect">
            <a:avLst/>
          </a:prstGeom>
          <a:effectLst>
            <a:outerShdw blurRad="63500" sx="102000" sy="102000" algn="ctr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Utopia Std Semibold"/>
                <a:ea typeface="+mj-ea"/>
                <a:cs typeface="Utopia Std Semibold"/>
              </a:rPr>
              <a:t>What Happened?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Utopia Std Semibold"/>
              <a:ea typeface="+mj-ea"/>
              <a:cs typeface="Utopia Std Semibol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789801"/>
            <a:ext cx="3276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ews Gothic MT"/>
                <a:cs typeface="News Gothic MT"/>
              </a:rPr>
              <a:t>WHISTLING WHILE YOU WORK</a:t>
            </a:r>
            <a:endParaRPr lang="en-US" sz="1200" dirty="0">
              <a:solidFill>
                <a:schemeClr val="accent1">
                  <a:lumMod val="40000"/>
                  <a:lumOff val="60000"/>
                </a:schemeClr>
              </a:solidFill>
              <a:latin typeface="News Gothic MT"/>
              <a:cs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1036286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676400"/>
            <a:ext cx="5029200" cy="3880773"/>
          </a:xfrm>
        </p:spPr>
        <p:txBody>
          <a:bodyPr/>
          <a:lstStyle/>
          <a:p>
            <a:pPr>
              <a:spcAft>
                <a:spcPts val="1200"/>
              </a:spcAft>
              <a:buSzPct val="50000"/>
              <a:buBlip>
                <a:blip r:embed="rId2"/>
              </a:buBlip>
            </a:pPr>
            <a:r>
              <a:rPr lang="en-US" sz="2400" b="1" dirty="0" smtClean="0">
                <a:latin typeface="News Gothic MT"/>
                <a:cs typeface="News Gothic MT"/>
              </a:rPr>
              <a:t>Asked by her CFO to cook the books by:</a:t>
            </a:r>
          </a:p>
          <a:p>
            <a:pPr lvl="1">
              <a:spcAft>
                <a:spcPts val="1200"/>
              </a:spcAft>
              <a:buSzPct val="50000"/>
              <a:buBlip>
                <a:blip r:embed="rId2"/>
              </a:buBlip>
            </a:pPr>
            <a:r>
              <a:rPr lang="en-US" sz="2200" dirty="0" smtClean="0">
                <a:latin typeface="News Gothic MT"/>
                <a:cs typeface="News Gothic MT"/>
              </a:rPr>
              <a:t>Overstating inventory and accounts </a:t>
            </a:r>
            <a:r>
              <a:rPr lang="en-US" sz="2200" dirty="0" smtClean="0">
                <a:latin typeface="News Gothic MT"/>
                <a:cs typeface="News Gothic MT"/>
              </a:rPr>
              <a:t>receivable.</a:t>
            </a:r>
            <a:endParaRPr lang="en-US" sz="2200" dirty="0" smtClean="0">
              <a:latin typeface="News Gothic MT"/>
              <a:cs typeface="News Gothic MT"/>
            </a:endParaRPr>
          </a:p>
          <a:p>
            <a:pPr lvl="1">
              <a:spcAft>
                <a:spcPts val="1200"/>
              </a:spcAft>
              <a:buSzPct val="50000"/>
              <a:buBlip>
                <a:blip r:embed="rId2"/>
              </a:buBlip>
            </a:pPr>
            <a:r>
              <a:rPr lang="en-US" sz="2200" dirty="0" smtClean="0">
                <a:latin typeface="News Gothic MT"/>
                <a:cs typeface="News Gothic MT"/>
              </a:rPr>
              <a:t>Understating the reserve for obsolescence and the allowance for doubtful </a:t>
            </a:r>
            <a:r>
              <a:rPr lang="en-US" sz="2200" dirty="0" smtClean="0">
                <a:latin typeface="News Gothic MT"/>
                <a:cs typeface="News Gothic MT"/>
              </a:rPr>
              <a:t>accounts.</a:t>
            </a:r>
            <a:endParaRPr lang="en-US" sz="2200" dirty="0" smtClean="0">
              <a:latin typeface="News Gothic MT"/>
              <a:cs typeface="News Gothic MT"/>
            </a:endParaRPr>
          </a:p>
          <a:p>
            <a:pPr lvl="1">
              <a:buSzPct val="50000"/>
              <a:buBlip>
                <a:blip r:embed="rId2"/>
              </a:buBlip>
            </a:pP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676400"/>
            <a:ext cx="2609088" cy="3657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3810000" cy="762000"/>
          </a:xfrm>
          <a:effectLst>
            <a:outerShdw blurRad="63500" sx="102000" sy="102000" algn="ctr">
              <a:srgbClr val="000000">
                <a:alpha val="43000"/>
              </a:srgbClr>
            </a:outerShdw>
          </a:effectLst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Utopia Std Semibold"/>
                <a:cs typeface="Utopia Std Semibold"/>
              </a:rPr>
              <a:t>Cook the Books?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Utopia Std Semibold"/>
              <a:cs typeface="Utopia Std Semibold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400" y="789801"/>
            <a:ext cx="3276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ews Gothic MT"/>
                <a:cs typeface="News Gothic MT"/>
              </a:rPr>
              <a:t>WHISTLING WHILE YOU WORK</a:t>
            </a:r>
            <a:endParaRPr lang="en-US" sz="1200" dirty="0">
              <a:solidFill>
                <a:schemeClr val="accent1">
                  <a:lumMod val="40000"/>
                  <a:lumOff val="60000"/>
                </a:schemeClr>
              </a:solidFill>
              <a:latin typeface="News Gothic MT"/>
              <a:cs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1153021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6248400" cy="3880773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SzPct val="50000"/>
              <a:buBlip>
                <a:blip r:embed="rId2"/>
              </a:buBlip>
            </a:pPr>
            <a:r>
              <a:rPr lang="en-US" sz="2400" b="1" dirty="0">
                <a:latin typeface="News Gothic MT"/>
                <a:cs typeface="News Gothic MT"/>
              </a:rPr>
              <a:t>D</a:t>
            </a:r>
            <a:r>
              <a:rPr lang="en-US" sz="2400" b="1" dirty="0" smtClean="0">
                <a:latin typeface="News Gothic MT"/>
                <a:cs typeface="News Gothic MT"/>
              </a:rPr>
              <a:t>elinquent customers would eventually pay their </a:t>
            </a:r>
            <a:r>
              <a:rPr lang="en-US" sz="2400" b="1" dirty="0" smtClean="0">
                <a:latin typeface="News Gothic MT"/>
                <a:cs typeface="News Gothic MT"/>
              </a:rPr>
              <a:t>bills: </a:t>
            </a:r>
            <a:endParaRPr lang="en-US" sz="2400" b="1" dirty="0" smtClean="0">
              <a:latin typeface="News Gothic MT"/>
              <a:cs typeface="News Gothic MT"/>
            </a:endParaRPr>
          </a:p>
          <a:p>
            <a:pPr lvl="1">
              <a:spcAft>
                <a:spcPts val="1200"/>
              </a:spcAft>
              <a:buSzPct val="50000"/>
              <a:buBlip>
                <a:blip r:embed="rId2"/>
              </a:buBlip>
            </a:pPr>
            <a:r>
              <a:rPr lang="en-US" sz="2200" dirty="0">
                <a:latin typeface="News Gothic MT"/>
                <a:cs typeface="News Gothic MT"/>
              </a:rPr>
              <a:t>O</a:t>
            </a:r>
            <a:r>
              <a:rPr lang="en-US" sz="2200" dirty="0" smtClean="0">
                <a:latin typeface="News Gothic MT"/>
                <a:cs typeface="News Gothic MT"/>
              </a:rPr>
              <a:t>ur competitors have stopped shipping orders to those same customers.  </a:t>
            </a:r>
          </a:p>
          <a:p>
            <a:pPr>
              <a:spcAft>
                <a:spcPts val="1200"/>
              </a:spcAft>
              <a:buSzPct val="50000"/>
              <a:buBlip>
                <a:blip r:embed="rId2"/>
              </a:buBlip>
            </a:pPr>
            <a:r>
              <a:rPr lang="en-US" sz="2400" b="1" dirty="0" smtClean="0">
                <a:latin typeface="News Gothic MT"/>
                <a:cs typeface="News Gothic MT"/>
              </a:rPr>
              <a:t>The customers needed supplies to stay in </a:t>
            </a:r>
            <a:r>
              <a:rPr lang="en-US" sz="2400" b="1" dirty="0" smtClean="0">
                <a:latin typeface="News Gothic MT"/>
                <a:cs typeface="News Gothic MT"/>
              </a:rPr>
              <a:t>business:</a:t>
            </a:r>
            <a:endParaRPr lang="en-US" sz="2400" b="1" dirty="0" smtClean="0">
              <a:latin typeface="News Gothic MT"/>
              <a:cs typeface="News Gothic MT"/>
            </a:endParaRPr>
          </a:p>
          <a:p>
            <a:pPr lvl="1">
              <a:spcAft>
                <a:spcPts val="1200"/>
              </a:spcAft>
              <a:buSzPct val="50000"/>
              <a:buBlip>
                <a:blip r:embed="rId2"/>
              </a:buBlip>
            </a:pPr>
            <a:r>
              <a:rPr lang="en-US" sz="2200" dirty="0" smtClean="0">
                <a:latin typeface="News Gothic MT"/>
                <a:cs typeface="News Gothic MT"/>
              </a:rPr>
              <a:t>They had no choice but to make payments at some point in time. </a:t>
            </a:r>
            <a:endParaRPr lang="en-US" sz="2200" dirty="0">
              <a:latin typeface="News Gothic MT"/>
              <a:cs typeface="News Gothic MT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33400" y="228600"/>
            <a:ext cx="5029200" cy="762000"/>
          </a:xfrm>
          <a:prstGeom prst="rect">
            <a:avLst/>
          </a:prstGeom>
          <a:effectLst>
            <a:outerShdw blurRad="63500" sx="102000" sy="102000" algn="ctr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Utopia Std Semibold"/>
                <a:ea typeface="+mj-ea"/>
                <a:cs typeface="Utopia Std Semibold"/>
              </a:rPr>
              <a:t>The CFO’s Rationalization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Utopia Std Semibold"/>
              <a:ea typeface="+mj-ea"/>
              <a:cs typeface="Utopia Std Semibol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789801"/>
            <a:ext cx="3276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ews Gothic MT"/>
                <a:cs typeface="News Gothic MT"/>
              </a:rPr>
              <a:t>WHISTLING WHILE YOU WORK</a:t>
            </a:r>
            <a:endParaRPr lang="en-US" sz="1200" dirty="0">
              <a:solidFill>
                <a:schemeClr val="accent1">
                  <a:lumMod val="40000"/>
                  <a:lumOff val="60000"/>
                </a:schemeClr>
              </a:solidFill>
              <a:latin typeface="News Gothic MT"/>
              <a:cs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1957345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6629401" cy="4267200"/>
          </a:xfrm>
        </p:spPr>
        <p:txBody>
          <a:bodyPr>
            <a:normAutofit/>
          </a:bodyPr>
          <a:lstStyle/>
          <a:p>
            <a:pPr>
              <a:spcAft>
                <a:spcPts val="2400"/>
              </a:spcAft>
              <a:buSzPct val="50000"/>
              <a:buBlip>
                <a:blip r:embed="rId2"/>
              </a:buBlip>
            </a:pPr>
            <a:r>
              <a:rPr lang="en-US" sz="2400" b="1" dirty="0" smtClean="0">
                <a:latin typeface="News Gothic MT"/>
                <a:cs typeface="News Gothic MT"/>
              </a:rPr>
              <a:t>Old inventory </a:t>
            </a:r>
            <a:r>
              <a:rPr lang="en-US" sz="2400" b="1" dirty="0">
                <a:latin typeface="News Gothic MT"/>
                <a:cs typeface="News Gothic MT"/>
              </a:rPr>
              <a:t>was </a:t>
            </a:r>
            <a:r>
              <a:rPr lang="en-US" sz="2400" b="1" dirty="0" smtClean="0">
                <a:latin typeface="News Gothic MT"/>
                <a:cs typeface="News Gothic MT"/>
              </a:rPr>
              <a:t>salable. </a:t>
            </a:r>
            <a:endParaRPr lang="en-US" sz="2400" b="1" dirty="0" smtClean="0">
              <a:latin typeface="News Gothic MT"/>
              <a:cs typeface="News Gothic MT"/>
            </a:endParaRPr>
          </a:p>
          <a:p>
            <a:pPr lvl="1">
              <a:spcAft>
                <a:spcPts val="2400"/>
              </a:spcAft>
              <a:buSzPct val="50000"/>
              <a:buBlip>
                <a:blip r:embed="rId2"/>
              </a:buBlip>
            </a:pPr>
            <a:r>
              <a:rPr lang="en-US" sz="2200" dirty="0" smtClean="0">
                <a:latin typeface="News Gothic MT"/>
                <a:cs typeface="News Gothic MT"/>
              </a:rPr>
              <a:t>Because much of it was no longer </a:t>
            </a:r>
            <a:r>
              <a:rPr lang="en-US" sz="2200" dirty="0" smtClean="0">
                <a:latin typeface="News Gothic MT"/>
                <a:cs typeface="News Gothic MT"/>
              </a:rPr>
              <a:t>manufactured.</a:t>
            </a:r>
            <a:endParaRPr lang="en-US" sz="2200" dirty="0" smtClean="0">
              <a:latin typeface="News Gothic MT"/>
              <a:cs typeface="News Gothic MT"/>
            </a:endParaRPr>
          </a:p>
          <a:p>
            <a:pPr>
              <a:spcAft>
                <a:spcPts val="2400"/>
              </a:spcAft>
              <a:buSzPct val="50000"/>
              <a:buBlip>
                <a:blip r:embed="rId2"/>
              </a:buBlip>
            </a:pPr>
            <a:r>
              <a:rPr lang="en-US" sz="2400" b="1" dirty="0">
                <a:latin typeface="News Gothic MT"/>
                <a:cs typeface="News Gothic MT"/>
              </a:rPr>
              <a:t>C</a:t>
            </a:r>
            <a:r>
              <a:rPr lang="en-US" sz="2400" b="1" dirty="0" smtClean="0">
                <a:latin typeface="News Gothic MT"/>
                <a:cs typeface="News Gothic MT"/>
              </a:rPr>
              <a:t>ustomers might need a replacement part for their </a:t>
            </a:r>
            <a:r>
              <a:rPr lang="en-US" sz="2400" b="1" dirty="0" smtClean="0">
                <a:latin typeface="News Gothic MT"/>
                <a:cs typeface="News Gothic MT"/>
              </a:rPr>
              <a:t>clients. </a:t>
            </a:r>
            <a:endParaRPr lang="en-US" sz="2400" b="1" dirty="0" smtClean="0">
              <a:latin typeface="News Gothic MT"/>
              <a:cs typeface="News Gothic MT"/>
            </a:endParaRPr>
          </a:p>
          <a:p>
            <a:pPr lvl="1">
              <a:spcAft>
                <a:spcPts val="2400"/>
              </a:spcAft>
              <a:buSzPct val="50000"/>
              <a:buBlip>
                <a:blip r:embed="rId2"/>
              </a:buBlip>
            </a:pPr>
            <a:r>
              <a:rPr lang="en-US" sz="2200" dirty="0">
                <a:latin typeface="News Gothic MT"/>
                <a:cs typeface="News Gothic MT"/>
              </a:rPr>
              <a:t>T</a:t>
            </a:r>
            <a:r>
              <a:rPr lang="en-US" sz="2200" dirty="0" smtClean="0">
                <a:latin typeface="News Gothic MT"/>
                <a:cs typeface="News Gothic MT"/>
              </a:rPr>
              <a:t>he company would have it and the inventory would be sold.  </a:t>
            </a:r>
          </a:p>
          <a:p>
            <a:endParaRPr lang="en-US" dirty="0">
              <a:latin typeface="News Gothic MT"/>
              <a:cs typeface="News Gothic MT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3400" y="228600"/>
            <a:ext cx="5029200" cy="762000"/>
          </a:xfrm>
          <a:prstGeom prst="rect">
            <a:avLst/>
          </a:prstGeom>
          <a:effectLst>
            <a:outerShdw blurRad="63500" sx="102000" sy="102000" algn="ctr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Utopia Std Semibold"/>
                <a:ea typeface="+mj-ea"/>
                <a:cs typeface="Utopia Std Semibold"/>
              </a:rPr>
              <a:t>The CFO’s Rationalization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Utopia Std Semibold"/>
              <a:ea typeface="+mj-ea"/>
              <a:cs typeface="Utopia Std Semibol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789801"/>
            <a:ext cx="3276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ews Gothic MT"/>
                <a:cs typeface="News Gothic MT"/>
              </a:rPr>
              <a:t>WHISTLING WHILE YOU WORK</a:t>
            </a:r>
            <a:endParaRPr lang="en-US" sz="1200" dirty="0">
              <a:solidFill>
                <a:schemeClr val="accent1">
                  <a:lumMod val="40000"/>
                  <a:lumOff val="60000"/>
                </a:schemeClr>
              </a:solidFill>
              <a:latin typeface="News Gothic MT"/>
              <a:cs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2209149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5867402" cy="3880773"/>
          </a:xfrm>
        </p:spPr>
        <p:txBody>
          <a:bodyPr/>
          <a:lstStyle/>
          <a:p>
            <a:pPr>
              <a:spcAft>
                <a:spcPts val="1200"/>
              </a:spcAft>
              <a:buSzPct val="50000"/>
              <a:buBlip>
                <a:blip r:embed="rId2"/>
              </a:buBlip>
            </a:pPr>
            <a:r>
              <a:rPr lang="en-US" sz="2400" b="1" dirty="0" smtClean="0">
                <a:latin typeface="News Gothic MT"/>
                <a:cs typeface="News Gothic MT"/>
              </a:rPr>
              <a:t>Jackie’s </a:t>
            </a:r>
            <a:r>
              <a:rPr lang="en-US" sz="2400" b="1" dirty="0" smtClean="0">
                <a:latin typeface="News Gothic MT"/>
                <a:cs typeface="News Gothic MT"/>
              </a:rPr>
              <a:t>CFO’s told her:</a:t>
            </a:r>
            <a:endParaRPr lang="en-US" sz="2400" b="1" dirty="0" smtClean="0">
              <a:latin typeface="News Gothic MT"/>
              <a:cs typeface="News Gothic MT"/>
            </a:endParaRPr>
          </a:p>
          <a:p>
            <a:pPr lvl="1">
              <a:spcAft>
                <a:spcPts val="1200"/>
              </a:spcAft>
              <a:buSzPct val="50000"/>
              <a:buBlip>
                <a:blip r:embed="rId2"/>
              </a:buBlip>
            </a:pPr>
            <a:endParaRPr lang="en-US" sz="2200" dirty="0">
              <a:latin typeface="News Gothic MT"/>
              <a:cs typeface="News Gothic M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33400" y="228600"/>
            <a:ext cx="5029200" cy="762000"/>
          </a:xfrm>
          <a:prstGeom prst="rect">
            <a:avLst/>
          </a:prstGeom>
          <a:effectLst>
            <a:outerShdw blurRad="63500" sx="102000" sy="102000" algn="ctr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Utopia Std Semibold"/>
                <a:ea typeface="+mj-ea"/>
                <a:cs typeface="Utopia Std Semibold"/>
              </a:rPr>
              <a:t>Jackie’s Dilemma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Utopia Std Semibold"/>
              <a:ea typeface="+mj-ea"/>
              <a:cs typeface="Utopia Std Semibold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789801"/>
            <a:ext cx="3276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ews Gothic MT"/>
                <a:cs typeface="News Gothic MT"/>
              </a:rPr>
              <a:t>WHISTLING WHILE YOU WORK</a:t>
            </a:r>
            <a:endParaRPr lang="en-US" sz="1200" dirty="0">
              <a:solidFill>
                <a:schemeClr val="accent1">
                  <a:lumMod val="40000"/>
                  <a:lumOff val="60000"/>
                </a:schemeClr>
              </a:solidFill>
              <a:latin typeface="News Gothic MT"/>
              <a:cs typeface="News Gothic MT"/>
            </a:endParaRPr>
          </a:p>
        </p:txBody>
      </p:sp>
      <p:pic>
        <p:nvPicPr>
          <p:cNvPr id="11" name="Picture 10" descr="Quot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2895600"/>
            <a:ext cx="3590305" cy="233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226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05000"/>
            <a:ext cx="4114801" cy="3880773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SzPct val="50000"/>
              <a:buBlip>
                <a:blip r:embed="rId2"/>
              </a:buBlip>
            </a:pPr>
            <a:r>
              <a:rPr lang="en-US" sz="2400" dirty="0" smtClean="0"/>
              <a:t>These employees were not just names on a page to </a:t>
            </a:r>
            <a:r>
              <a:rPr lang="en-US" sz="2400" dirty="0" smtClean="0"/>
              <a:t>Jackie.</a:t>
            </a:r>
            <a:endParaRPr lang="en-US" sz="2400" dirty="0" smtClean="0"/>
          </a:p>
          <a:p>
            <a:pPr>
              <a:spcAft>
                <a:spcPts val="1200"/>
              </a:spcAft>
              <a:buSzPct val="50000"/>
              <a:buBlip>
                <a:blip r:embed="rId2"/>
              </a:buBlip>
            </a:pPr>
            <a:r>
              <a:rPr lang="en-US" sz="2400" dirty="0" smtClean="0"/>
              <a:t>Her stress was </a:t>
            </a:r>
            <a:r>
              <a:rPr lang="en-US" sz="2400" dirty="0" smtClean="0"/>
              <a:t>mounting.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057400"/>
            <a:ext cx="3124200" cy="3124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533400" y="228600"/>
            <a:ext cx="5029200" cy="762000"/>
          </a:xfrm>
          <a:prstGeom prst="rect">
            <a:avLst/>
          </a:prstGeom>
          <a:effectLst>
            <a:outerShdw blurRad="63500" sx="102000" sy="102000" algn="ctr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Utopia Std Semibold"/>
                <a:ea typeface="+mj-ea"/>
                <a:cs typeface="Utopia Std Semibold"/>
              </a:rPr>
              <a:t>Jackie’s Dilemma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Utopia Std Semibold"/>
              <a:ea typeface="+mj-ea"/>
              <a:cs typeface="Utopia Std Semibold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789801"/>
            <a:ext cx="3276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ews Gothic MT"/>
                <a:cs typeface="News Gothic MT"/>
              </a:rPr>
              <a:t>WHISTLING WHILE YOU WORK</a:t>
            </a:r>
            <a:endParaRPr lang="en-US" sz="1200" dirty="0">
              <a:solidFill>
                <a:schemeClr val="accent1">
                  <a:lumMod val="40000"/>
                  <a:lumOff val="60000"/>
                </a:schemeClr>
              </a:solidFill>
              <a:latin typeface="News Gothic MT"/>
              <a:cs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1857041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4343400" cy="4800600"/>
          </a:xfrm>
        </p:spPr>
        <p:txBody>
          <a:bodyPr/>
          <a:lstStyle/>
          <a:p>
            <a:pPr>
              <a:spcAft>
                <a:spcPts val="1200"/>
              </a:spcAft>
              <a:buSzPct val="50000"/>
              <a:buBlip>
                <a:blip r:embed="rId2"/>
              </a:buBlip>
            </a:pPr>
            <a:r>
              <a:rPr lang="en-US" sz="2400" b="1" dirty="0">
                <a:latin typeface="News Gothic MT"/>
                <a:cs typeface="News Gothic MT"/>
              </a:rPr>
              <a:t>N</a:t>
            </a:r>
            <a:r>
              <a:rPr lang="en-US" sz="2400" b="1" dirty="0" smtClean="0">
                <a:latin typeface="News Gothic MT"/>
                <a:cs typeface="News Gothic MT"/>
              </a:rPr>
              <a:t>et </a:t>
            </a:r>
            <a:r>
              <a:rPr lang="en-US" sz="2400" b="1" dirty="0">
                <a:latin typeface="News Gothic MT"/>
                <a:cs typeface="News Gothic MT"/>
              </a:rPr>
              <a:t>income was </a:t>
            </a:r>
            <a:r>
              <a:rPr lang="en-US" sz="2400" b="1" dirty="0" smtClean="0">
                <a:latin typeface="News Gothic MT"/>
                <a:cs typeface="News Gothic MT"/>
              </a:rPr>
              <a:t>decreasing and company-wide </a:t>
            </a:r>
            <a:r>
              <a:rPr lang="en-US" sz="2400" b="1" dirty="0">
                <a:latin typeface="News Gothic MT"/>
                <a:cs typeface="News Gothic MT"/>
              </a:rPr>
              <a:t>bottom </a:t>
            </a:r>
            <a:r>
              <a:rPr lang="en-US" sz="2400" b="1" dirty="0" smtClean="0">
                <a:latin typeface="News Gothic MT"/>
                <a:cs typeface="News Gothic MT"/>
              </a:rPr>
              <a:t>line was out </a:t>
            </a:r>
            <a:r>
              <a:rPr lang="en-US" sz="2400" b="1" dirty="0" smtClean="0">
                <a:latin typeface="News Gothic MT"/>
                <a:cs typeface="News Gothic MT"/>
              </a:rPr>
              <a:t>of line.</a:t>
            </a:r>
            <a:endParaRPr lang="en-US" sz="2400" b="1" dirty="0" smtClean="0">
              <a:latin typeface="News Gothic MT"/>
              <a:cs typeface="News Gothic MT"/>
            </a:endParaRPr>
          </a:p>
          <a:p>
            <a:pPr lvl="1">
              <a:spcAft>
                <a:spcPts val="1200"/>
              </a:spcAft>
              <a:buSzPct val="50000"/>
              <a:buBlip>
                <a:blip r:embed="rId2"/>
              </a:buBlip>
            </a:pPr>
            <a:r>
              <a:rPr lang="en-US" sz="2200" dirty="0" smtClean="0">
                <a:latin typeface="News Gothic MT"/>
                <a:cs typeface="News Gothic MT"/>
              </a:rPr>
              <a:t>Poor </a:t>
            </a:r>
            <a:r>
              <a:rPr lang="en-US" sz="2200" dirty="0">
                <a:latin typeface="News Gothic MT"/>
                <a:cs typeface="News Gothic MT"/>
              </a:rPr>
              <a:t>expense </a:t>
            </a:r>
            <a:r>
              <a:rPr lang="en-US" sz="2200" dirty="0" smtClean="0">
                <a:latin typeface="News Gothic MT"/>
                <a:cs typeface="News Gothic MT"/>
              </a:rPr>
              <a:t>control. </a:t>
            </a:r>
            <a:endParaRPr lang="en-US" sz="2200" dirty="0" smtClean="0">
              <a:latin typeface="News Gothic MT"/>
              <a:cs typeface="News Gothic MT"/>
            </a:endParaRPr>
          </a:p>
          <a:p>
            <a:pPr lvl="1">
              <a:spcAft>
                <a:spcPts val="1200"/>
              </a:spcAft>
              <a:buSzPct val="50000"/>
              <a:buBlip>
                <a:blip r:embed="rId2"/>
              </a:buBlip>
            </a:pPr>
            <a:r>
              <a:rPr lang="en-US" sz="2200" dirty="0">
                <a:latin typeface="News Gothic MT"/>
                <a:cs typeface="News Gothic MT"/>
              </a:rPr>
              <a:t>B</a:t>
            </a:r>
            <a:r>
              <a:rPr lang="en-US" sz="2200" dirty="0" smtClean="0">
                <a:latin typeface="News Gothic MT"/>
                <a:cs typeface="News Gothic MT"/>
              </a:rPr>
              <a:t>ad </a:t>
            </a:r>
            <a:r>
              <a:rPr lang="en-US" sz="2200" dirty="0">
                <a:latin typeface="News Gothic MT"/>
                <a:cs typeface="News Gothic MT"/>
              </a:rPr>
              <a:t>inventory </a:t>
            </a:r>
            <a:r>
              <a:rPr lang="en-US" sz="2200" dirty="0" smtClean="0">
                <a:latin typeface="News Gothic MT"/>
                <a:cs typeface="News Gothic MT"/>
              </a:rPr>
              <a:t>purchases. </a:t>
            </a:r>
            <a:endParaRPr lang="en-US" sz="2200" dirty="0">
              <a:latin typeface="News Gothic MT"/>
              <a:cs typeface="News Gothic MT"/>
            </a:endParaRPr>
          </a:p>
          <a:p>
            <a:pPr lvl="1">
              <a:spcAft>
                <a:spcPts val="1200"/>
              </a:spcAft>
              <a:buSzPct val="50000"/>
              <a:buBlip>
                <a:blip r:embed="rId2"/>
              </a:buBlip>
            </a:pPr>
            <a:r>
              <a:rPr lang="en-US" sz="2200" dirty="0">
                <a:latin typeface="News Gothic MT"/>
                <a:cs typeface="News Gothic MT"/>
              </a:rPr>
              <a:t>I</a:t>
            </a:r>
            <a:r>
              <a:rPr lang="en-US" sz="2200" dirty="0" smtClean="0">
                <a:latin typeface="News Gothic MT"/>
                <a:cs typeface="News Gothic MT"/>
              </a:rPr>
              <a:t>ncreasing </a:t>
            </a:r>
            <a:r>
              <a:rPr lang="en-US" sz="2200" dirty="0">
                <a:latin typeface="News Gothic MT"/>
                <a:cs typeface="News Gothic MT"/>
              </a:rPr>
              <a:t>accounts receivable put a constant strain on cash </a:t>
            </a:r>
            <a:r>
              <a:rPr lang="en-US" sz="2200" dirty="0" smtClean="0">
                <a:latin typeface="News Gothic MT"/>
                <a:cs typeface="News Gothic MT"/>
              </a:rPr>
              <a:t>flow.</a:t>
            </a:r>
            <a:endParaRPr lang="en-US" sz="2200" dirty="0">
              <a:latin typeface="News Gothic MT"/>
              <a:cs typeface="News Gothic M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828800"/>
            <a:ext cx="3149691" cy="25951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533400" y="228600"/>
            <a:ext cx="5029200" cy="762000"/>
          </a:xfrm>
          <a:prstGeom prst="rect">
            <a:avLst/>
          </a:prstGeom>
          <a:effectLst>
            <a:outerShdw blurRad="63500" sx="102000" sy="102000" algn="ctr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Utopia Std Semibold"/>
                <a:ea typeface="+mj-ea"/>
                <a:cs typeface="Utopia Std Semibold"/>
              </a:rPr>
              <a:t>Financial Landscape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Utopia Std Semibold"/>
              <a:ea typeface="+mj-ea"/>
              <a:cs typeface="Utopia Std Semibold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789801"/>
            <a:ext cx="3276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ews Gothic MT"/>
                <a:cs typeface="News Gothic MT"/>
              </a:rPr>
              <a:t>WHISTLING WHILE YOU WORK</a:t>
            </a:r>
            <a:endParaRPr lang="en-US" sz="1200" dirty="0">
              <a:solidFill>
                <a:schemeClr val="accent1">
                  <a:lumMod val="40000"/>
                  <a:lumOff val="60000"/>
                </a:schemeClr>
              </a:solidFill>
              <a:latin typeface="News Gothic MT"/>
              <a:cs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2533616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001002" cy="3886200"/>
          </a:xfrm>
        </p:spPr>
        <p:txBody>
          <a:bodyPr>
            <a:normAutofit fontScale="77500" lnSpcReduction="20000"/>
          </a:bodyPr>
          <a:lstStyle/>
          <a:p>
            <a:pPr lvl="0">
              <a:spcAft>
                <a:spcPts val="1800"/>
              </a:spcAft>
              <a:buSzPct val="50000"/>
              <a:buBlip>
                <a:blip r:embed="rId2"/>
              </a:buBlip>
            </a:pPr>
            <a:r>
              <a:rPr lang="en-US" sz="2600" b="1" dirty="0">
                <a:latin typeface="News Gothic MT"/>
                <a:cs typeface="News Gothic MT"/>
              </a:rPr>
              <a:t>Poor expense control:  </a:t>
            </a:r>
            <a:r>
              <a:rPr lang="en-US" sz="2600" dirty="0" smtClean="0">
                <a:latin typeface="News Gothic MT"/>
                <a:cs typeface="News Gothic MT"/>
              </a:rPr>
              <a:t>Mike </a:t>
            </a:r>
            <a:r>
              <a:rPr lang="en-US" sz="2600" dirty="0">
                <a:latin typeface="News Gothic MT"/>
                <a:cs typeface="News Gothic MT"/>
              </a:rPr>
              <a:t>undercharged customers for the cost of shipping products to them.  </a:t>
            </a:r>
            <a:endParaRPr lang="en-US" sz="2600" dirty="0" smtClean="0">
              <a:latin typeface="News Gothic MT"/>
              <a:cs typeface="News Gothic MT"/>
            </a:endParaRPr>
          </a:p>
          <a:p>
            <a:pPr lvl="1">
              <a:spcAft>
                <a:spcPts val="1800"/>
              </a:spcAft>
              <a:buSzPct val="50000"/>
              <a:buBlip>
                <a:blip r:embed="rId2"/>
              </a:buBlip>
            </a:pPr>
            <a:r>
              <a:rPr lang="en-US" sz="2400" dirty="0">
                <a:latin typeface="News Gothic MT"/>
                <a:cs typeface="News Gothic MT"/>
              </a:rPr>
              <a:t>T</a:t>
            </a:r>
            <a:r>
              <a:rPr lang="en-US" sz="2400" dirty="0" smtClean="0">
                <a:latin typeface="News Gothic MT"/>
                <a:cs typeface="News Gothic MT"/>
              </a:rPr>
              <a:t>he </a:t>
            </a:r>
            <a:r>
              <a:rPr lang="en-US" sz="2400" dirty="0">
                <a:latin typeface="News Gothic MT"/>
                <a:cs typeface="News Gothic MT"/>
              </a:rPr>
              <a:t>company was paying more in product shipping expenses than what it was actually bringing in revenue.  </a:t>
            </a:r>
          </a:p>
          <a:p>
            <a:pPr lvl="0">
              <a:spcAft>
                <a:spcPts val="1800"/>
              </a:spcAft>
              <a:buSzPct val="50000"/>
              <a:buBlip>
                <a:blip r:embed="rId2"/>
              </a:buBlip>
            </a:pPr>
            <a:r>
              <a:rPr lang="en-US" sz="2600" b="1" dirty="0">
                <a:latin typeface="News Gothic MT"/>
                <a:cs typeface="News Gothic MT"/>
              </a:rPr>
              <a:t>Bad inventory purchases:  </a:t>
            </a:r>
            <a:r>
              <a:rPr lang="en-US" sz="2600" dirty="0" smtClean="0">
                <a:latin typeface="News Gothic MT"/>
                <a:cs typeface="News Gothic MT"/>
              </a:rPr>
              <a:t>Mike </a:t>
            </a:r>
            <a:r>
              <a:rPr lang="en-US" sz="2600" dirty="0">
                <a:latin typeface="News Gothic MT"/>
                <a:cs typeface="News Gothic MT"/>
              </a:rPr>
              <a:t>would make  inventory purchasing decisions  for the entire company, even when his purchasing teams advised against it.      </a:t>
            </a:r>
          </a:p>
          <a:p>
            <a:pPr lvl="0">
              <a:spcAft>
                <a:spcPts val="1800"/>
              </a:spcAft>
              <a:buSzPct val="50000"/>
              <a:buBlip>
                <a:blip r:embed="rId2"/>
              </a:buBlip>
            </a:pPr>
            <a:r>
              <a:rPr lang="en-US" sz="2600" b="1" dirty="0">
                <a:latin typeface="News Gothic MT"/>
                <a:cs typeface="News Gothic MT"/>
              </a:rPr>
              <a:t>Increasing accounts receivable:  </a:t>
            </a:r>
            <a:r>
              <a:rPr lang="en-US" sz="2600" dirty="0">
                <a:latin typeface="News Gothic MT"/>
                <a:cs typeface="News Gothic MT"/>
              </a:rPr>
              <a:t>With loosened credit and collections policies, Mike continued to ship to customers who didn’t </a:t>
            </a:r>
            <a:r>
              <a:rPr lang="en-US" sz="2600" dirty="0" smtClean="0">
                <a:latin typeface="News Gothic MT"/>
                <a:cs typeface="News Gothic MT"/>
              </a:rPr>
              <a:t>pay</a:t>
            </a:r>
          </a:p>
          <a:p>
            <a:pPr>
              <a:spcAft>
                <a:spcPts val="1800"/>
              </a:spcAft>
            </a:pP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33400" y="228600"/>
            <a:ext cx="5029200" cy="762000"/>
          </a:xfrm>
          <a:prstGeom prst="rect">
            <a:avLst/>
          </a:prstGeom>
          <a:effectLst>
            <a:outerShdw blurRad="63500" sx="102000" sy="102000" algn="ctr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Utopia Std Semibold"/>
                <a:ea typeface="+mj-ea"/>
                <a:cs typeface="Utopia Std Semibold"/>
              </a:rPr>
              <a:t>Poor Policies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Utopia Std Semibold"/>
              <a:ea typeface="+mj-ea"/>
              <a:cs typeface="Utopia Std Semibol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789801"/>
            <a:ext cx="3276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ews Gothic MT"/>
                <a:cs typeface="News Gothic MT"/>
              </a:rPr>
              <a:t>WHISTLING WHILE YOU WORK</a:t>
            </a:r>
            <a:endParaRPr lang="en-US" sz="1200" dirty="0">
              <a:solidFill>
                <a:schemeClr val="accent1">
                  <a:lumMod val="40000"/>
                  <a:lumOff val="60000"/>
                </a:schemeClr>
              </a:solidFill>
              <a:latin typeface="News Gothic MT"/>
              <a:cs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167706481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Trek">
      <a:majorFont>
        <a:latin typeface="Franklin Gothic Medium"/>
        <a:ea typeface=""/>
        <a:cs typeface=""/>
        <a:font script="Jpan" typeface="ヒラギノ角ゴ Pro W6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ＭＳ Ｐゴシック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9482</TotalTime>
  <Words>977</Words>
  <Application>Microsoft Office PowerPoint</Application>
  <PresentationFormat>On-screen Show (4:3)</PresentationFormat>
  <Paragraphs>127</Paragraphs>
  <Slides>21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Facet</vt:lpstr>
      <vt:lpstr>PowerPoint Presentation</vt:lpstr>
      <vt:lpstr>Introduction</vt:lpstr>
      <vt:lpstr>Cook the Books?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DePaul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Whistling While You Work</dc:title>
  <dc:creator>DePaul University</dc:creator>
  <cp:lastModifiedBy>DePaul University</cp:lastModifiedBy>
  <cp:revision>42</cp:revision>
  <dcterms:created xsi:type="dcterms:W3CDTF">2014-08-07T04:09:57Z</dcterms:created>
  <dcterms:modified xsi:type="dcterms:W3CDTF">2014-09-03T19:55:29Z</dcterms:modified>
</cp:coreProperties>
</file>