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83" r:id="rId3"/>
    <p:sldId id="258" r:id="rId4"/>
    <p:sldId id="260" r:id="rId5"/>
    <p:sldId id="267" r:id="rId6"/>
    <p:sldId id="28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3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08D51-524C-40DE-8CFB-EAFD105D5CEC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CECA7-4207-4A4B-8F4B-E8E7E28BDE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30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2404534"/>
            <a:ext cx="5826719" cy="1646302"/>
          </a:xfrm>
        </p:spPr>
        <p:txBody>
          <a:bodyPr anchor="b">
            <a:noAutofit/>
          </a:bodyPr>
          <a:lstStyle>
            <a:lvl1pPr algn="ctr">
              <a:defRPr sz="5400">
                <a:solidFill>
                  <a:schemeClr val="accent1"/>
                </a:solidFill>
                <a:latin typeface="Utopia Std Semibold"/>
                <a:cs typeface="Utopia Std Semi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81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002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65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0756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8104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717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5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87" y="228600"/>
            <a:ext cx="6347713" cy="609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Utopia Std Semibold"/>
                <a:cs typeface="Utopia Std Semibold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1800"/>
              </a:spcAft>
              <a:defRPr sz="2400" b="1">
                <a:latin typeface="News Gothic MT"/>
                <a:cs typeface="News Gothic MT"/>
              </a:defRPr>
            </a:lvl1pPr>
            <a:lvl2pPr>
              <a:spcAft>
                <a:spcPts val="1800"/>
              </a:spcAft>
              <a:defRPr sz="2200">
                <a:latin typeface="News Gothic MT"/>
                <a:cs typeface="News Gothic MT"/>
              </a:defRPr>
            </a:lvl2pPr>
            <a:lvl3pPr>
              <a:spcAft>
                <a:spcPts val="1800"/>
              </a:spcAft>
              <a:defRPr>
                <a:latin typeface="News Gothic MT"/>
                <a:cs typeface="News Gothic MT"/>
              </a:defRPr>
            </a:lvl3pPr>
            <a:lvl4pPr>
              <a:spcAft>
                <a:spcPts val="1800"/>
              </a:spcAft>
              <a:defRPr>
                <a:latin typeface="News Gothic MT"/>
                <a:cs typeface="News Gothic MT"/>
              </a:defRPr>
            </a:lvl4pPr>
            <a:lvl5pPr>
              <a:spcAft>
                <a:spcPts val="1800"/>
              </a:spcAft>
              <a:defRPr>
                <a:latin typeface="News Gothic MT"/>
                <a:cs typeface="News Gothic M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01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8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3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742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349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2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7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0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87" y="2032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B7E9-5BB3-4169-BD11-42113F6AF7B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44E06DD-6FAA-4E71-9003-B2B4B8DE2EA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33400" y="789801"/>
            <a:ext cx="3276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News Gothic MT"/>
                <a:cs typeface="News Gothic MT"/>
              </a:rPr>
              <a:t>HOW FRAUD BEGINS</a:t>
            </a:r>
            <a:endParaRPr lang="en-US" sz="1200" dirty="0">
              <a:solidFill>
                <a:schemeClr val="accent1">
                  <a:lumMod val="40000"/>
                  <a:lumOff val="60000"/>
                </a:schemeClr>
              </a:solidFill>
              <a:latin typeface="News Gothic MT"/>
              <a:cs typeface="News Gothic MT"/>
            </a:endParaRPr>
          </a:p>
        </p:txBody>
      </p:sp>
    </p:spTree>
    <p:extLst>
      <p:ext uri="{BB962C8B-B14F-4D97-AF65-F5344CB8AC3E}">
        <p14:creationId xmlns:p14="http://schemas.microsoft.com/office/powerpoint/2010/main" val="338315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Utopia Std Semibold"/>
          <a:ea typeface="+mj-ea"/>
          <a:cs typeface="Utopia Std Semibold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1800"/>
        </a:spcAft>
        <a:buClr>
          <a:schemeClr val="accent1"/>
        </a:buClr>
        <a:buSzPct val="50000"/>
        <a:buFontTx/>
        <a:buBlip>
          <a:blip r:embed="rId19"/>
        </a:buBlip>
        <a:defRPr sz="1800" b="1" kern="1200">
          <a:solidFill>
            <a:schemeClr val="tx1">
              <a:lumMod val="75000"/>
              <a:lumOff val="25000"/>
            </a:schemeClr>
          </a:solidFill>
          <a:latin typeface="News Gothic MT"/>
          <a:ea typeface="+mn-ea"/>
          <a:cs typeface="News Gothic MT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1800"/>
        </a:spcAft>
        <a:buClr>
          <a:schemeClr val="accent1"/>
        </a:buClr>
        <a:buSzPct val="50000"/>
        <a:buFontTx/>
        <a:buBlip>
          <a:blip r:embed="rId19"/>
        </a:buBlip>
        <a:defRPr sz="1600" kern="1200">
          <a:solidFill>
            <a:schemeClr val="tx1">
              <a:lumMod val="75000"/>
              <a:lumOff val="25000"/>
            </a:schemeClr>
          </a:solidFill>
          <a:latin typeface="News Gothic MT"/>
          <a:ea typeface="+mn-ea"/>
          <a:cs typeface="News Gothic MT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1800"/>
        </a:spcAft>
        <a:buClr>
          <a:schemeClr val="accent1"/>
        </a:buClr>
        <a:buSzPct val="50000"/>
        <a:buFontTx/>
        <a:buBlip>
          <a:blip r:embed="rId19"/>
        </a:buBlip>
        <a:defRPr sz="1400" kern="1200">
          <a:solidFill>
            <a:schemeClr val="tx1">
              <a:lumMod val="75000"/>
              <a:lumOff val="25000"/>
            </a:schemeClr>
          </a:solidFill>
          <a:latin typeface="News Gothic MT"/>
          <a:ea typeface="+mn-ea"/>
          <a:cs typeface="News Gothic MT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1800"/>
        </a:spcAft>
        <a:buClr>
          <a:schemeClr val="accent1"/>
        </a:buClr>
        <a:buSzPct val="50000"/>
        <a:buFontTx/>
        <a:buBlip>
          <a:blip r:embed="rId19"/>
        </a:buBlip>
        <a:defRPr sz="1200" kern="1200">
          <a:solidFill>
            <a:schemeClr val="tx1">
              <a:lumMod val="75000"/>
              <a:lumOff val="25000"/>
            </a:schemeClr>
          </a:solidFill>
          <a:latin typeface="News Gothic MT"/>
          <a:ea typeface="+mn-ea"/>
          <a:cs typeface="News Gothic MT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1800"/>
        </a:spcAft>
        <a:buClr>
          <a:schemeClr val="accent1"/>
        </a:buClr>
        <a:buSzPct val="50000"/>
        <a:buFontTx/>
        <a:buBlip>
          <a:blip r:embed="rId19"/>
        </a:buBlip>
        <a:defRPr sz="1200" kern="1200">
          <a:solidFill>
            <a:schemeClr val="tx1">
              <a:lumMod val="75000"/>
              <a:lumOff val="25000"/>
            </a:schemeClr>
          </a:solidFill>
          <a:latin typeface="News Gothic MT"/>
          <a:ea typeface="+mn-ea"/>
          <a:cs typeface="News Gothic MT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0" y="1828800"/>
            <a:ext cx="5826719" cy="1646302"/>
          </a:xfrm>
        </p:spPr>
        <p:txBody>
          <a:bodyPr/>
          <a:lstStyle/>
          <a:p>
            <a:r>
              <a:rPr lang="en-US" dirty="0" smtClean="0"/>
              <a:t>How Fraud Begins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995" y="3585167"/>
            <a:ext cx="6184605" cy="1096899"/>
          </a:xfrm>
        </p:spPr>
        <p:txBody>
          <a:bodyPr>
            <a:normAutofit/>
          </a:bodyPr>
          <a:lstStyle/>
          <a:p>
            <a:pPr algn="ctr"/>
            <a:r>
              <a:rPr lang="en-US" sz="2200" dirty="0" smtClean="0"/>
              <a:t>White-Collar Crime Comics</a:t>
            </a:r>
            <a:endParaRPr lang="en-US" sz="2200" dirty="0"/>
          </a:p>
        </p:txBody>
      </p:sp>
      <p:sp>
        <p:nvSpPr>
          <p:cNvPr id="4" name="Action Button: Custom 3">
            <a:hlinkClick r:id="" action="ppaction://noaction" highlightClick="1"/>
          </p:cNvPr>
          <p:cNvSpPr>
            <a:spLocks/>
          </p:cNvSpPr>
          <p:nvPr/>
        </p:nvSpPr>
        <p:spPr>
          <a:xfrm>
            <a:off x="27432" y="27432"/>
            <a:ext cx="9052560" cy="2590800"/>
          </a:xfrm>
          <a:prstGeom prst="actionButtonBlank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12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Beginning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910427"/>
            <a:ext cx="5562602" cy="3880773"/>
          </a:xfrm>
        </p:spPr>
        <p:txBody>
          <a:bodyPr/>
          <a:lstStyle/>
          <a:p>
            <a:r>
              <a:rPr lang="en-US" dirty="0" smtClean="0"/>
              <a:t>The average fraudster does </a:t>
            </a:r>
            <a:r>
              <a:rPr lang="en-US" dirty="0" smtClean="0"/>
              <a:t>not anticipate committing fraud.</a:t>
            </a:r>
            <a:endParaRPr lang="en-US" dirty="0" smtClean="0"/>
          </a:p>
          <a:p>
            <a:r>
              <a:rPr lang="en-US" dirty="0" smtClean="0"/>
              <a:t>Many white-collar criminals find themselves in </a:t>
            </a:r>
            <a:r>
              <a:rPr lang="en-US" dirty="0" smtClean="0"/>
              <a:t>“impossible” situations.</a:t>
            </a:r>
            <a:endParaRPr lang="en-US" dirty="0" smtClean="0"/>
          </a:p>
          <a:p>
            <a:r>
              <a:rPr lang="en-US" dirty="0" smtClean="0"/>
              <a:t>Every decision can be rationalized as the right </a:t>
            </a:r>
            <a:r>
              <a:rPr lang="en-US" dirty="0" smtClean="0"/>
              <a:t>one.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1828800"/>
            <a:ext cx="2003450" cy="1479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70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4876801" cy="1320800"/>
          </a:xfrm>
        </p:spPr>
        <p:txBody>
          <a:bodyPr/>
          <a:lstStyle/>
          <a:p>
            <a:r>
              <a:rPr lang="en-US" dirty="0" smtClean="0"/>
              <a:t>Meet Harry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45-year-old accounting </a:t>
            </a:r>
            <a:r>
              <a:rPr lang="en-US" dirty="0" smtClean="0"/>
              <a:t>manager.</a:t>
            </a:r>
            <a:endParaRPr lang="en-US" dirty="0" smtClean="0"/>
          </a:p>
          <a:p>
            <a:r>
              <a:rPr lang="en-US" dirty="0" smtClean="0"/>
              <a:t>Job was </a:t>
            </a:r>
            <a:r>
              <a:rPr lang="en-US" dirty="0" smtClean="0"/>
              <a:t>outsourced.</a:t>
            </a:r>
            <a:endParaRPr lang="en-US" dirty="0" smtClean="0"/>
          </a:p>
          <a:p>
            <a:r>
              <a:rPr lang="en-US" dirty="0" smtClean="0"/>
              <a:t>Harry was unemployed for two years but eventually found new </a:t>
            </a:r>
            <a:r>
              <a:rPr lang="en-US" dirty="0" smtClean="0"/>
              <a:t>employment.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71190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Life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2600"/>
            <a:ext cx="7239002" cy="4316410"/>
          </a:xfrm>
        </p:spPr>
        <p:txBody>
          <a:bodyPr>
            <a:normAutofit/>
          </a:bodyPr>
          <a:lstStyle/>
          <a:p>
            <a:r>
              <a:rPr lang="en-US" dirty="0"/>
              <a:t>Daughter involved in accident</a:t>
            </a:r>
          </a:p>
          <a:p>
            <a:pPr lvl="1"/>
            <a:r>
              <a:rPr lang="en-US" dirty="0"/>
              <a:t>Needs surgery not covered by </a:t>
            </a:r>
            <a:r>
              <a:rPr lang="en-US" dirty="0" smtClean="0"/>
              <a:t>insurance.</a:t>
            </a:r>
            <a:endParaRPr lang="en-US" dirty="0" smtClean="0"/>
          </a:p>
          <a:p>
            <a:r>
              <a:rPr lang="en-US" dirty="0" smtClean="0"/>
              <a:t>Father-in-law dies</a:t>
            </a:r>
          </a:p>
          <a:p>
            <a:pPr lvl="1"/>
            <a:r>
              <a:rPr lang="en-US" dirty="0" smtClean="0"/>
              <a:t>Mother-in-law joins the </a:t>
            </a:r>
            <a:r>
              <a:rPr lang="en-US" dirty="0" smtClean="0"/>
              <a:t>household.</a:t>
            </a:r>
            <a:endParaRPr lang="en-US" dirty="0" smtClean="0"/>
          </a:p>
          <a:p>
            <a:r>
              <a:rPr lang="en-US" dirty="0" smtClean="0"/>
              <a:t>Wife is expecting </a:t>
            </a:r>
            <a:r>
              <a:rPr lang="en-US" dirty="0" smtClean="0"/>
              <a:t>a third child.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581400"/>
            <a:ext cx="1819258" cy="176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344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Fraud Triangle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7190"/>
            <a:ext cx="6934200" cy="446881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Element: Pressure</a:t>
            </a:r>
            <a:r>
              <a:rPr lang="en-US" dirty="0" smtClean="0"/>
              <a:t>, Opportunity and Rationalization</a:t>
            </a:r>
          </a:p>
          <a:p>
            <a:r>
              <a:rPr lang="en-US" u="sng" dirty="0" smtClean="0"/>
              <a:t>Harry’s Pressure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Daughter’s surgery that isn’t covered by insurance</a:t>
            </a:r>
          </a:p>
          <a:p>
            <a:r>
              <a:rPr lang="en-US" u="sng" dirty="0" smtClean="0"/>
              <a:t>Opportunity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Access to his company’s cash</a:t>
            </a:r>
          </a:p>
          <a:p>
            <a:r>
              <a:rPr lang="en-US" u="sng" dirty="0" smtClean="0"/>
              <a:t>Rationalization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Blames his company for providing inadequate health insurance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076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Typical White-Collar Criminal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52600"/>
            <a:ext cx="6347714" cy="3880773"/>
          </a:xfrm>
        </p:spPr>
        <p:txBody>
          <a:bodyPr/>
          <a:lstStyle/>
          <a:p>
            <a:r>
              <a:rPr lang="en-US" dirty="0"/>
              <a:t>According to the 2012 </a:t>
            </a:r>
            <a:r>
              <a:rPr lang="en-US" dirty="0" err="1"/>
              <a:t>Marquet</a:t>
            </a:r>
            <a:r>
              <a:rPr lang="en-US" dirty="0"/>
              <a:t> Report on Embezzlement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96% had no prior criminal history</a:t>
            </a:r>
          </a:p>
          <a:p>
            <a:pPr lvl="1"/>
            <a:r>
              <a:rPr lang="en-US" dirty="0" smtClean="0"/>
              <a:t>68% of perpetrators held finance/ bookkeeping/accounting positions</a:t>
            </a:r>
          </a:p>
          <a:p>
            <a:pPr lvl="1"/>
            <a:r>
              <a:rPr lang="en-US" dirty="0" smtClean="0"/>
              <a:t>Common scheme involved forged checks and unauthorized </a:t>
            </a:r>
            <a:r>
              <a:rPr lang="en-US" dirty="0" smtClean="0"/>
              <a:t>checks.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945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68353" y="2590800"/>
            <a:ext cx="1735736" cy="18442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happened to Harry?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828800"/>
            <a:ext cx="6347714" cy="3880773"/>
          </a:xfrm>
        </p:spPr>
        <p:txBody>
          <a:bodyPr/>
          <a:lstStyle/>
          <a:p>
            <a:r>
              <a:rPr lang="en-US" dirty="0"/>
              <a:t>Steals $3 million before he is </a:t>
            </a:r>
            <a:r>
              <a:rPr lang="en-US" dirty="0" smtClean="0"/>
              <a:t>caught.</a:t>
            </a:r>
            <a:endParaRPr lang="en-US" dirty="0" smtClean="0"/>
          </a:p>
          <a:p>
            <a:r>
              <a:rPr lang="en-US" dirty="0"/>
              <a:t>S</a:t>
            </a:r>
            <a:r>
              <a:rPr lang="en-US" dirty="0" smtClean="0"/>
              <a:t>entenced to </a:t>
            </a:r>
            <a:r>
              <a:rPr lang="en-US" dirty="0" smtClean="0"/>
              <a:t>3 years in federal prison.</a:t>
            </a:r>
            <a:endParaRPr lang="en-US" dirty="0" smtClean="0"/>
          </a:p>
          <a:p>
            <a:r>
              <a:rPr lang="en-US" smtClean="0"/>
              <a:t>Loses </a:t>
            </a:r>
            <a:r>
              <a:rPr lang="en-US" dirty="0" smtClean="0"/>
              <a:t>his self-respect and the respect of his </a:t>
            </a:r>
            <a:r>
              <a:rPr lang="en-US" dirty="0" smtClean="0"/>
              <a:t>family.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70504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</TotalTime>
  <Words>194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How Fraud Begins</vt:lpstr>
      <vt:lpstr>The Beginning</vt:lpstr>
      <vt:lpstr>Meet Harry</vt:lpstr>
      <vt:lpstr>Major Life Changes</vt:lpstr>
      <vt:lpstr>The Fraud Triangle</vt:lpstr>
      <vt:lpstr>Typical White-Collar Criminal</vt:lpstr>
      <vt:lpstr>What happened to Harry?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South</dc:title>
  <dc:creator>DePaul University</dc:creator>
  <cp:lastModifiedBy>DePaul University</cp:lastModifiedBy>
  <cp:revision>33</cp:revision>
  <dcterms:created xsi:type="dcterms:W3CDTF">2014-08-12T05:33:02Z</dcterms:created>
  <dcterms:modified xsi:type="dcterms:W3CDTF">2014-09-03T19:23:03Z</dcterms:modified>
</cp:coreProperties>
</file>